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ink/ink2.xml" ContentType="application/inkml+xml"/>
  <Override PartName="/ppt/notesSlides/notesSlide19.xml" ContentType="application/vnd.openxmlformats-officedocument.presentationml.notesSlide+xml"/>
  <Override PartName="/ppt/ink/ink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86" r:id="rId2"/>
    <p:sldId id="287" r:id="rId3"/>
    <p:sldId id="375" r:id="rId4"/>
    <p:sldId id="368" r:id="rId5"/>
    <p:sldId id="381" r:id="rId6"/>
    <p:sldId id="371" r:id="rId7"/>
    <p:sldId id="370" r:id="rId8"/>
    <p:sldId id="367" r:id="rId9"/>
    <p:sldId id="315" r:id="rId10"/>
    <p:sldId id="357" r:id="rId11"/>
    <p:sldId id="352" r:id="rId12"/>
    <p:sldId id="354" r:id="rId13"/>
    <p:sldId id="360" r:id="rId14"/>
    <p:sldId id="372" r:id="rId15"/>
    <p:sldId id="358" r:id="rId16"/>
    <p:sldId id="361" r:id="rId17"/>
    <p:sldId id="362" r:id="rId18"/>
    <p:sldId id="363" r:id="rId19"/>
    <p:sldId id="364" r:id="rId20"/>
    <p:sldId id="365" r:id="rId21"/>
    <p:sldId id="366" r:id="rId22"/>
    <p:sldId id="382" r:id="rId23"/>
    <p:sldId id="349" r:id="rId24"/>
    <p:sldId id="384" r:id="rId25"/>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3T15:27:40.938"/>
    </inkml:context>
    <inkml:brush xml:id="br0">
      <inkml:brushProperty name="width" value="0.05" units="cm"/>
      <inkml:brushProperty name="height" value="0.05" units="cm"/>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3T15:26:46.023"/>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3T15:33:04.605"/>
    </inkml:context>
    <inkml:brush xml:id="br0">
      <inkml:brushProperty name="width" value="0.05" units="cm"/>
      <inkml:brushProperty name="height" value="0.05" units="cm"/>
      <inkml:brushProperty name="ignorePressure" value="1"/>
    </inkml:brush>
  </inkml:definitions>
  <inkml:trace contextRef="#ctx0" brushRef="#br0">0 0,'51'61,"-17"-25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3T15:35:37.573"/>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91CFBDB9-35E4-4539-8F5E-6A17257D0E55}" type="datetimeFigureOut">
              <a:rPr lang="en-US" smtClean="0"/>
              <a:t>1/24/2023</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684923E-7296-4A15-A928-2B02844CFD75}" type="slidenum">
              <a:rPr lang="en-US" smtClean="0"/>
              <a:t>‹nr.›</a:t>
            </a:fld>
            <a:endParaRPr lang="en-US"/>
          </a:p>
        </p:txBody>
      </p:sp>
    </p:spTree>
    <p:extLst>
      <p:ext uri="{BB962C8B-B14F-4D97-AF65-F5344CB8AC3E}">
        <p14:creationId xmlns:p14="http://schemas.microsoft.com/office/powerpoint/2010/main" val="43974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a:t>
            </a:fld>
            <a:endParaRPr lang="en-US"/>
          </a:p>
        </p:txBody>
      </p:sp>
    </p:spTree>
    <p:extLst>
      <p:ext uri="{BB962C8B-B14F-4D97-AF65-F5344CB8AC3E}">
        <p14:creationId xmlns:p14="http://schemas.microsoft.com/office/powerpoint/2010/main" val="3021224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10</a:t>
            </a:fld>
            <a:endParaRPr lang="en-US"/>
          </a:p>
        </p:txBody>
      </p:sp>
    </p:spTree>
    <p:extLst>
      <p:ext uri="{BB962C8B-B14F-4D97-AF65-F5344CB8AC3E}">
        <p14:creationId xmlns:p14="http://schemas.microsoft.com/office/powerpoint/2010/main" val="417491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11</a:t>
            </a:fld>
            <a:endParaRPr lang="en-US"/>
          </a:p>
        </p:txBody>
      </p:sp>
    </p:spTree>
    <p:extLst>
      <p:ext uri="{BB962C8B-B14F-4D97-AF65-F5344CB8AC3E}">
        <p14:creationId xmlns:p14="http://schemas.microsoft.com/office/powerpoint/2010/main" val="339600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12</a:t>
            </a:fld>
            <a:endParaRPr lang="en-US"/>
          </a:p>
        </p:txBody>
      </p:sp>
    </p:spTree>
    <p:extLst>
      <p:ext uri="{BB962C8B-B14F-4D97-AF65-F5344CB8AC3E}">
        <p14:creationId xmlns:p14="http://schemas.microsoft.com/office/powerpoint/2010/main" val="3857429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13</a:t>
            </a:fld>
            <a:endParaRPr lang="en-US"/>
          </a:p>
        </p:txBody>
      </p:sp>
    </p:spTree>
    <p:extLst>
      <p:ext uri="{BB962C8B-B14F-4D97-AF65-F5344CB8AC3E}">
        <p14:creationId xmlns:p14="http://schemas.microsoft.com/office/powerpoint/2010/main" val="6935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14</a:t>
            </a:fld>
            <a:endParaRPr lang="en-US"/>
          </a:p>
        </p:txBody>
      </p:sp>
    </p:spTree>
    <p:extLst>
      <p:ext uri="{BB962C8B-B14F-4D97-AF65-F5344CB8AC3E}">
        <p14:creationId xmlns:p14="http://schemas.microsoft.com/office/powerpoint/2010/main" val="146105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15</a:t>
            </a:fld>
            <a:endParaRPr lang="en-US"/>
          </a:p>
        </p:txBody>
      </p:sp>
    </p:spTree>
    <p:extLst>
      <p:ext uri="{BB962C8B-B14F-4D97-AF65-F5344CB8AC3E}">
        <p14:creationId xmlns:p14="http://schemas.microsoft.com/office/powerpoint/2010/main" val="161485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16</a:t>
            </a:fld>
            <a:endParaRPr lang="en-US"/>
          </a:p>
        </p:txBody>
      </p:sp>
    </p:spTree>
    <p:extLst>
      <p:ext uri="{BB962C8B-B14F-4D97-AF65-F5344CB8AC3E}">
        <p14:creationId xmlns:p14="http://schemas.microsoft.com/office/powerpoint/2010/main" val="4240833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17</a:t>
            </a:fld>
            <a:endParaRPr lang="en-US"/>
          </a:p>
        </p:txBody>
      </p:sp>
    </p:spTree>
    <p:extLst>
      <p:ext uri="{BB962C8B-B14F-4D97-AF65-F5344CB8AC3E}">
        <p14:creationId xmlns:p14="http://schemas.microsoft.com/office/powerpoint/2010/main" val="421497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18</a:t>
            </a:fld>
            <a:endParaRPr lang="en-US"/>
          </a:p>
        </p:txBody>
      </p:sp>
    </p:spTree>
    <p:extLst>
      <p:ext uri="{BB962C8B-B14F-4D97-AF65-F5344CB8AC3E}">
        <p14:creationId xmlns:p14="http://schemas.microsoft.com/office/powerpoint/2010/main" val="3913474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19</a:t>
            </a:fld>
            <a:endParaRPr lang="en-US"/>
          </a:p>
        </p:txBody>
      </p:sp>
    </p:spTree>
    <p:extLst>
      <p:ext uri="{BB962C8B-B14F-4D97-AF65-F5344CB8AC3E}">
        <p14:creationId xmlns:p14="http://schemas.microsoft.com/office/powerpoint/2010/main" val="417635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a:t>
            </a:fld>
            <a:endParaRPr lang="en-US"/>
          </a:p>
        </p:txBody>
      </p:sp>
    </p:spTree>
    <p:extLst>
      <p:ext uri="{BB962C8B-B14F-4D97-AF65-F5344CB8AC3E}">
        <p14:creationId xmlns:p14="http://schemas.microsoft.com/office/powerpoint/2010/main" val="1563371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20</a:t>
            </a:fld>
            <a:endParaRPr lang="en-US"/>
          </a:p>
        </p:txBody>
      </p:sp>
    </p:spTree>
    <p:extLst>
      <p:ext uri="{BB962C8B-B14F-4D97-AF65-F5344CB8AC3E}">
        <p14:creationId xmlns:p14="http://schemas.microsoft.com/office/powerpoint/2010/main" val="72195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21</a:t>
            </a:fld>
            <a:endParaRPr lang="en-US"/>
          </a:p>
        </p:txBody>
      </p:sp>
    </p:spTree>
    <p:extLst>
      <p:ext uri="{BB962C8B-B14F-4D97-AF65-F5344CB8AC3E}">
        <p14:creationId xmlns:p14="http://schemas.microsoft.com/office/powerpoint/2010/main" val="3824585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22</a:t>
            </a:fld>
            <a:endParaRPr lang="en-US"/>
          </a:p>
        </p:txBody>
      </p:sp>
    </p:spTree>
    <p:extLst>
      <p:ext uri="{BB962C8B-B14F-4D97-AF65-F5344CB8AC3E}">
        <p14:creationId xmlns:p14="http://schemas.microsoft.com/office/powerpoint/2010/main" val="2560412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23</a:t>
            </a:fld>
            <a:endParaRPr lang="en-US"/>
          </a:p>
        </p:txBody>
      </p:sp>
    </p:spTree>
    <p:extLst>
      <p:ext uri="{BB962C8B-B14F-4D97-AF65-F5344CB8AC3E}">
        <p14:creationId xmlns:p14="http://schemas.microsoft.com/office/powerpoint/2010/main" val="187948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24</a:t>
            </a:fld>
            <a:endParaRPr lang="en-US"/>
          </a:p>
        </p:txBody>
      </p:sp>
    </p:spTree>
    <p:extLst>
      <p:ext uri="{BB962C8B-B14F-4D97-AF65-F5344CB8AC3E}">
        <p14:creationId xmlns:p14="http://schemas.microsoft.com/office/powerpoint/2010/main" val="338645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3</a:t>
            </a:fld>
            <a:endParaRPr lang="en-US"/>
          </a:p>
        </p:txBody>
      </p:sp>
    </p:spTree>
    <p:extLst>
      <p:ext uri="{BB962C8B-B14F-4D97-AF65-F5344CB8AC3E}">
        <p14:creationId xmlns:p14="http://schemas.microsoft.com/office/powerpoint/2010/main" val="88979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4</a:t>
            </a:fld>
            <a:endParaRPr lang="en-US"/>
          </a:p>
        </p:txBody>
      </p:sp>
    </p:spTree>
    <p:extLst>
      <p:ext uri="{BB962C8B-B14F-4D97-AF65-F5344CB8AC3E}">
        <p14:creationId xmlns:p14="http://schemas.microsoft.com/office/powerpoint/2010/main" val="326690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5</a:t>
            </a:fld>
            <a:endParaRPr lang="en-US"/>
          </a:p>
        </p:txBody>
      </p:sp>
    </p:spTree>
    <p:extLst>
      <p:ext uri="{BB962C8B-B14F-4D97-AF65-F5344CB8AC3E}">
        <p14:creationId xmlns:p14="http://schemas.microsoft.com/office/powerpoint/2010/main" val="11634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6</a:t>
            </a:fld>
            <a:endParaRPr lang="en-US"/>
          </a:p>
        </p:txBody>
      </p:sp>
    </p:spTree>
    <p:extLst>
      <p:ext uri="{BB962C8B-B14F-4D97-AF65-F5344CB8AC3E}">
        <p14:creationId xmlns:p14="http://schemas.microsoft.com/office/powerpoint/2010/main" val="39730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7</a:t>
            </a:fld>
            <a:endParaRPr lang="en-US"/>
          </a:p>
        </p:txBody>
      </p:sp>
    </p:spTree>
    <p:extLst>
      <p:ext uri="{BB962C8B-B14F-4D97-AF65-F5344CB8AC3E}">
        <p14:creationId xmlns:p14="http://schemas.microsoft.com/office/powerpoint/2010/main" val="310692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8</a:t>
            </a:fld>
            <a:endParaRPr lang="en-US"/>
          </a:p>
        </p:txBody>
      </p:sp>
    </p:spTree>
    <p:extLst>
      <p:ext uri="{BB962C8B-B14F-4D97-AF65-F5344CB8AC3E}">
        <p14:creationId xmlns:p14="http://schemas.microsoft.com/office/powerpoint/2010/main" val="256377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84923E-7296-4A15-A928-2B02844CFD75}" type="slidenum">
              <a:rPr lang="en-US" smtClean="0"/>
              <a:t>9</a:t>
            </a:fld>
            <a:endParaRPr lang="en-US"/>
          </a:p>
        </p:txBody>
      </p:sp>
    </p:spTree>
    <p:extLst>
      <p:ext uri="{BB962C8B-B14F-4D97-AF65-F5344CB8AC3E}">
        <p14:creationId xmlns:p14="http://schemas.microsoft.com/office/powerpoint/2010/main" val="3334763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Frontp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B610A6E-9202-DD49-894F-1DDF954DACC4}"/>
              </a:ext>
            </a:extLst>
          </p:cNvPr>
          <p:cNvSpPr>
            <a:spLocks noGrp="1"/>
          </p:cNvSpPr>
          <p:nvPr>
            <p:ph type="pic" idx="1"/>
          </p:nvPr>
        </p:nvSpPr>
        <p:spPr>
          <a:xfrm>
            <a:off x="3373120" y="364524"/>
            <a:ext cx="8440037" cy="61229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pic>
        <p:nvPicPr>
          <p:cNvPr id="10" name="Picture 9">
            <a:extLst>
              <a:ext uri="{FF2B5EF4-FFF2-40B4-BE49-F238E27FC236}">
                <a16:creationId xmlns:a16="http://schemas.microsoft.com/office/drawing/2014/main" id="{0D332C8C-2330-2F41-9CBF-D4669DBE6480}"/>
              </a:ext>
            </a:extLst>
          </p:cNvPr>
          <p:cNvPicPr>
            <a:picLocks noChangeAspect="1"/>
          </p:cNvPicPr>
          <p:nvPr userDrawn="1"/>
        </p:nvPicPr>
        <p:blipFill>
          <a:blip r:embed="rId2"/>
          <a:stretch>
            <a:fillRect/>
          </a:stretch>
        </p:blipFill>
        <p:spPr>
          <a:xfrm>
            <a:off x="369115" y="410133"/>
            <a:ext cx="2890106" cy="483545"/>
          </a:xfrm>
          <a:prstGeom prst="rect">
            <a:avLst/>
          </a:prstGeom>
        </p:spPr>
      </p:pic>
    </p:spTree>
    <p:extLst>
      <p:ext uri="{BB962C8B-B14F-4D97-AF65-F5344CB8AC3E}">
        <p14:creationId xmlns:p14="http://schemas.microsoft.com/office/powerpoint/2010/main" val="331942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5E5533-4CC7-6C40-B798-2CEB4820998D}"/>
              </a:ext>
            </a:extLst>
          </p:cNvPr>
          <p:cNvSpPr>
            <a:spLocks noGrp="1"/>
          </p:cNvSpPr>
          <p:nvPr>
            <p:ph type="dt" sz="half" idx="10"/>
          </p:nvPr>
        </p:nvSpPr>
        <p:spPr/>
        <p:txBody>
          <a:bodyPr/>
          <a:lstStyle/>
          <a:p>
            <a:fld id="{83344F3F-7607-4945-B949-9C77C929BF37}" type="datetime1">
              <a:rPr lang="da-DK" smtClean="0"/>
              <a:t>24-01-2023</a:t>
            </a:fld>
            <a:endParaRPr lang="da-DK" dirty="0"/>
          </a:p>
        </p:txBody>
      </p:sp>
      <p:sp>
        <p:nvSpPr>
          <p:cNvPr id="6" name="Text Placeholder 3">
            <a:extLst>
              <a:ext uri="{FF2B5EF4-FFF2-40B4-BE49-F238E27FC236}">
                <a16:creationId xmlns:a16="http://schemas.microsoft.com/office/drawing/2014/main" id="{37863BCD-175B-B84D-85C7-6B81C578049A}"/>
              </a:ext>
            </a:extLst>
          </p:cNvPr>
          <p:cNvSpPr>
            <a:spLocks noGrp="1"/>
          </p:cNvSpPr>
          <p:nvPr>
            <p:ph type="body" sz="quarter" idx="11"/>
          </p:nvPr>
        </p:nvSpPr>
        <p:spPr>
          <a:xfrm>
            <a:off x="246475" y="1756186"/>
            <a:ext cx="5849526" cy="621254"/>
          </a:xfrm>
        </p:spPr>
        <p:txBody>
          <a:bodyPr>
            <a:noAutofit/>
          </a:bodyPr>
          <a:lstStyle>
            <a:lvl1pPr marL="0" indent="0">
              <a:buNone/>
              <a:defRPr sz="4800">
                <a:solidFill>
                  <a:schemeClr val="bg1"/>
                </a:solidFill>
              </a:defRPr>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7" name="Text Placeholder 4">
            <a:extLst>
              <a:ext uri="{FF2B5EF4-FFF2-40B4-BE49-F238E27FC236}">
                <a16:creationId xmlns:a16="http://schemas.microsoft.com/office/drawing/2014/main" id="{78DE2675-520C-5B40-83C9-E63E954ABC38}"/>
              </a:ext>
            </a:extLst>
          </p:cNvPr>
          <p:cNvSpPr>
            <a:spLocks noGrp="1"/>
          </p:cNvSpPr>
          <p:nvPr>
            <p:ph type="body" sz="quarter" idx="12"/>
          </p:nvPr>
        </p:nvSpPr>
        <p:spPr>
          <a:xfrm>
            <a:off x="246063" y="2578100"/>
            <a:ext cx="5849937" cy="3421063"/>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Text Placeholder 3">
            <a:extLst>
              <a:ext uri="{FF2B5EF4-FFF2-40B4-BE49-F238E27FC236}">
                <a16:creationId xmlns:a16="http://schemas.microsoft.com/office/drawing/2014/main" id="{923C28A6-0A65-7E4F-A9CF-75AC0AFC4748}"/>
              </a:ext>
            </a:extLst>
          </p:cNvPr>
          <p:cNvSpPr>
            <a:spLocks noGrp="1"/>
          </p:cNvSpPr>
          <p:nvPr>
            <p:ph type="body" sz="quarter" idx="13"/>
          </p:nvPr>
        </p:nvSpPr>
        <p:spPr>
          <a:xfrm>
            <a:off x="6098635" y="1756186"/>
            <a:ext cx="5849526" cy="621254"/>
          </a:xfrm>
        </p:spPr>
        <p:txBody>
          <a:bodyPr>
            <a:noAutofit/>
          </a:bodyPr>
          <a:lstStyle>
            <a:lvl1pPr marL="0" indent="0">
              <a:buNone/>
              <a:defRPr sz="4800">
                <a:solidFill>
                  <a:schemeClr val="bg1"/>
                </a:solidFill>
              </a:defRPr>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9" name="Text Placeholder 4">
            <a:extLst>
              <a:ext uri="{FF2B5EF4-FFF2-40B4-BE49-F238E27FC236}">
                <a16:creationId xmlns:a16="http://schemas.microsoft.com/office/drawing/2014/main" id="{C448CF38-9216-2C4F-AB2A-B755F381AEF7}"/>
              </a:ext>
            </a:extLst>
          </p:cNvPr>
          <p:cNvSpPr>
            <a:spLocks noGrp="1"/>
          </p:cNvSpPr>
          <p:nvPr>
            <p:ph type="body" sz="quarter" idx="14"/>
          </p:nvPr>
        </p:nvSpPr>
        <p:spPr>
          <a:xfrm>
            <a:off x="6098223" y="2578100"/>
            <a:ext cx="5849937" cy="3421063"/>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0" name="Title 1">
            <a:extLst>
              <a:ext uri="{FF2B5EF4-FFF2-40B4-BE49-F238E27FC236}">
                <a16:creationId xmlns:a16="http://schemas.microsoft.com/office/drawing/2014/main" id="{48577A03-B953-7541-8869-0D516265ED61}"/>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Tree>
    <p:extLst>
      <p:ext uri="{BB962C8B-B14F-4D97-AF65-F5344CB8AC3E}">
        <p14:creationId xmlns:p14="http://schemas.microsoft.com/office/powerpoint/2010/main" val="204308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Quote_small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7B5842-53FB-4040-A215-BC48EB42511B}"/>
              </a:ext>
            </a:extLst>
          </p:cNvPr>
          <p:cNvSpPr>
            <a:spLocks noGrp="1"/>
          </p:cNvSpPr>
          <p:nvPr>
            <p:ph type="dt" sz="half" idx="10"/>
          </p:nvPr>
        </p:nvSpPr>
        <p:spPr/>
        <p:txBody>
          <a:bodyPr/>
          <a:lstStyle/>
          <a:p>
            <a:fld id="{82F467CE-FDC2-438B-959B-25793E529616}" type="datetime1">
              <a:rPr lang="da-DK" smtClean="0"/>
              <a:t>24-01-2023</a:t>
            </a:fld>
            <a:endParaRPr lang="da-DK" dirty="0"/>
          </a:p>
        </p:txBody>
      </p:sp>
      <p:sp>
        <p:nvSpPr>
          <p:cNvPr id="7" name="Picture Placeholder 2">
            <a:extLst>
              <a:ext uri="{FF2B5EF4-FFF2-40B4-BE49-F238E27FC236}">
                <a16:creationId xmlns:a16="http://schemas.microsoft.com/office/drawing/2014/main" id="{48014C02-C929-6544-A654-E0016BEEDAC4}"/>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Text Placeholder 3">
            <a:extLst>
              <a:ext uri="{FF2B5EF4-FFF2-40B4-BE49-F238E27FC236}">
                <a16:creationId xmlns:a16="http://schemas.microsoft.com/office/drawing/2014/main" id="{6BEFEFD9-DD2E-7048-8147-9D0A1EA5164F}"/>
              </a:ext>
            </a:extLst>
          </p:cNvPr>
          <p:cNvSpPr>
            <a:spLocks noGrp="1"/>
          </p:cNvSpPr>
          <p:nvPr>
            <p:ph type="body" sz="quarter" idx="11"/>
          </p:nvPr>
        </p:nvSpPr>
        <p:spPr>
          <a:xfrm>
            <a:off x="6259513" y="304799"/>
            <a:ext cx="5578475" cy="5716439"/>
          </a:xfrm>
        </p:spPr>
        <p:txBody>
          <a:bodyPr/>
          <a:lstStyle>
            <a:lvl1pPr marL="0" indent="0">
              <a:buNone/>
              <a:defRPr sz="1800"/>
            </a:lvl1pPr>
          </a:lstStyle>
          <a:p>
            <a:pPr lvl="0"/>
            <a:r>
              <a:rPr lang="en-US" dirty="0"/>
              <a:t>Edit Master text styles</a:t>
            </a:r>
          </a:p>
        </p:txBody>
      </p:sp>
    </p:spTree>
    <p:extLst>
      <p:ext uri="{BB962C8B-B14F-4D97-AF65-F5344CB8AC3E}">
        <p14:creationId xmlns:p14="http://schemas.microsoft.com/office/powerpoint/2010/main" val="138258876"/>
      </p:ext>
    </p:extLst>
  </p:cSld>
  <p:clrMapOvr>
    <a:masterClrMapping/>
  </p:clrMapOvr>
  <p:extLst>
    <p:ext uri="{DCECCB84-F9BA-43D5-87BE-67443E8EF086}">
      <p15:sldGuideLst xmlns:p15="http://schemas.microsoft.com/office/powerpoint/2012/main">
        <p15:guide id="1" pos="3999">
          <p15:clr>
            <a:srgbClr val="FBAE40"/>
          </p15:clr>
        </p15:guide>
        <p15:guide id="2" orient="horz" pos="346">
          <p15:clr>
            <a:srgbClr val="FBAE40"/>
          </p15:clr>
        </p15:guide>
        <p15:guide id="3"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2_Quote_Medium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07861A-75E5-9D4C-863B-2CE101B03DCB}"/>
              </a:ext>
            </a:extLst>
          </p:cNvPr>
          <p:cNvSpPr>
            <a:spLocks noGrp="1"/>
          </p:cNvSpPr>
          <p:nvPr>
            <p:ph type="dt" sz="half" idx="10"/>
          </p:nvPr>
        </p:nvSpPr>
        <p:spPr/>
        <p:txBody>
          <a:bodyPr/>
          <a:lstStyle/>
          <a:p>
            <a:fld id="{028CBDF9-DFBC-4C68-9993-59D4C38EA3A9}" type="datetime1">
              <a:rPr lang="da-DK" smtClean="0"/>
              <a:t>24-01-2023</a:t>
            </a:fld>
            <a:endParaRPr lang="da-DK" dirty="0"/>
          </a:p>
        </p:txBody>
      </p:sp>
      <p:sp>
        <p:nvSpPr>
          <p:cNvPr id="7" name="Picture Placeholder 2">
            <a:extLst>
              <a:ext uri="{FF2B5EF4-FFF2-40B4-BE49-F238E27FC236}">
                <a16:creationId xmlns:a16="http://schemas.microsoft.com/office/drawing/2014/main" id="{4CA6F266-ABE6-F747-85DC-DC4D5816C7C3}"/>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Text Placeholder 3">
            <a:extLst>
              <a:ext uri="{FF2B5EF4-FFF2-40B4-BE49-F238E27FC236}">
                <a16:creationId xmlns:a16="http://schemas.microsoft.com/office/drawing/2014/main" id="{9BCA9740-9C4D-7A41-8483-8EAEB3C76405}"/>
              </a:ext>
            </a:extLst>
          </p:cNvPr>
          <p:cNvSpPr>
            <a:spLocks noGrp="1"/>
          </p:cNvSpPr>
          <p:nvPr>
            <p:ph type="body" sz="quarter" idx="11"/>
          </p:nvPr>
        </p:nvSpPr>
        <p:spPr>
          <a:xfrm>
            <a:off x="6259513" y="292100"/>
            <a:ext cx="5667543" cy="5729139"/>
          </a:xfrm>
        </p:spPr>
        <p:txBody>
          <a:bodyPr>
            <a:noAutofit/>
          </a:bodyPr>
          <a:lstStyle>
            <a:lvl1pPr marL="0" indent="0">
              <a:buNone/>
              <a:defRPr sz="3600"/>
            </a:lvl1pPr>
          </a:lstStyle>
          <a:p>
            <a:pPr lvl="0"/>
            <a:r>
              <a:rPr lang="en-US" dirty="0"/>
              <a:t>Edit Master text styles</a:t>
            </a:r>
          </a:p>
        </p:txBody>
      </p:sp>
    </p:spTree>
    <p:extLst>
      <p:ext uri="{BB962C8B-B14F-4D97-AF65-F5344CB8AC3E}">
        <p14:creationId xmlns:p14="http://schemas.microsoft.com/office/powerpoint/2010/main" val="2818974300"/>
      </p:ext>
    </p:extLst>
  </p:cSld>
  <p:clrMapOvr>
    <a:masterClrMapping/>
  </p:clrMapOvr>
  <p:extLst>
    <p:ext uri="{DCECCB84-F9BA-43D5-87BE-67443E8EF086}">
      <p15:sldGuideLst xmlns:p15="http://schemas.microsoft.com/office/powerpoint/2012/main">
        <p15:guide id="1" pos="4021">
          <p15:clr>
            <a:srgbClr val="FBAE40"/>
          </p15:clr>
        </p15:guide>
        <p15:guide id="2" orient="horz" pos="459">
          <p15:clr>
            <a:srgbClr val="FBAE40"/>
          </p15:clr>
        </p15:guide>
        <p15:guide id="3" orient="horz" pos="6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Quote_Large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07861A-75E5-9D4C-863B-2CE101B03DCB}"/>
              </a:ext>
            </a:extLst>
          </p:cNvPr>
          <p:cNvSpPr>
            <a:spLocks noGrp="1"/>
          </p:cNvSpPr>
          <p:nvPr>
            <p:ph type="dt" sz="half" idx="10"/>
          </p:nvPr>
        </p:nvSpPr>
        <p:spPr/>
        <p:txBody>
          <a:bodyPr/>
          <a:lstStyle/>
          <a:p>
            <a:fld id="{C2DB4B29-E28B-49D5-BD19-E500CCA8C422}" type="datetime1">
              <a:rPr lang="da-DK" smtClean="0"/>
              <a:t>24-01-2023</a:t>
            </a:fld>
            <a:endParaRPr lang="da-DK" dirty="0"/>
          </a:p>
        </p:txBody>
      </p:sp>
      <p:sp>
        <p:nvSpPr>
          <p:cNvPr id="7" name="Picture Placeholder 2">
            <a:extLst>
              <a:ext uri="{FF2B5EF4-FFF2-40B4-BE49-F238E27FC236}">
                <a16:creationId xmlns:a16="http://schemas.microsoft.com/office/drawing/2014/main" id="{4CA6F266-ABE6-F747-85DC-DC4D5816C7C3}"/>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Text Placeholder 3">
            <a:extLst>
              <a:ext uri="{FF2B5EF4-FFF2-40B4-BE49-F238E27FC236}">
                <a16:creationId xmlns:a16="http://schemas.microsoft.com/office/drawing/2014/main" id="{1D613388-71F8-BB47-90E9-CFCDF705C224}"/>
              </a:ext>
            </a:extLst>
          </p:cNvPr>
          <p:cNvSpPr>
            <a:spLocks noGrp="1"/>
          </p:cNvSpPr>
          <p:nvPr>
            <p:ph type="body" sz="quarter" idx="11"/>
          </p:nvPr>
        </p:nvSpPr>
        <p:spPr>
          <a:xfrm>
            <a:off x="6259513" y="290948"/>
            <a:ext cx="5667543" cy="5730291"/>
          </a:xfrm>
        </p:spPr>
        <p:txBody>
          <a:bodyPr anchor="t" anchorCtr="0">
            <a:noAutofit/>
          </a:bodyPr>
          <a:lstStyle>
            <a:lvl1pPr marL="0" indent="0">
              <a:buNone/>
              <a:defRPr sz="4800"/>
            </a:lvl1pPr>
          </a:lstStyle>
          <a:p>
            <a:pPr lvl="0"/>
            <a:r>
              <a:rPr lang="en-US" dirty="0"/>
              <a:t>Edit Master text</a:t>
            </a:r>
          </a:p>
        </p:txBody>
      </p:sp>
    </p:spTree>
    <p:extLst>
      <p:ext uri="{BB962C8B-B14F-4D97-AF65-F5344CB8AC3E}">
        <p14:creationId xmlns:p14="http://schemas.microsoft.com/office/powerpoint/2010/main" val="181235326"/>
      </p:ext>
    </p:extLst>
  </p:cSld>
  <p:clrMapOvr>
    <a:masterClrMapping/>
  </p:clrMapOvr>
  <p:extLst>
    <p:ext uri="{DCECCB84-F9BA-43D5-87BE-67443E8EF086}">
      <p15:sldGuideLst xmlns:p15="http://schemas.microsoft.com/office/powerpoint/2012/main">
        <p15:guide id="1" orient="horz" pos="550">
          <p15:clr>
            <a:srgbClr val="FBAE40"/>
          </p15:clr>
        </p15:guide>
        <p15:guide id="2" pos="40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Qote_Large text_colou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62A5B5-1188-E146-857D-6E666664C2D0}"/>
              </a:ext>
            </a:extLst>
          </p:cNvPr>
          <p:cNvSpPr>
            <a:spLocks noGrp="1"/>
          </p:cNvSpPr>
          <p:nvPr>
            <p:ph type="dt" sz="half" idx="10"/>
          </p:nvPr>
        </p:nvSpPr>
        <p:spPr/>
        <p:txBody>
          <a:bodyPr/>
          <a:lstStyle/>
          <a:p>
            <a:fld id="{D3A0268C-A45B-4499-9DA6-A5C23224D901}" type="datetime1">
              <a:rPr lang="da-DK" smtClean="0"/>
              <a:t>24-01-2023</a:t>
            </a:fld>
            <a:endParaRPr lang="da-DK" dirty="0"/>
          </a:p>
        </p:txBody>
      </p:sp>
      <p:sp>
        <p:nvSpPr>
          <p:cNvPr id="7" name="Picture Placeholder 2">
            <a:extLst>
              <a:ext uri="{FF2B5EF4-FFF2-40B4-BE49-F238E27FC236}">
                <a16:creationId xmlns:a16="http://schemas.microsoft.com/office/drawing/2014/main" id="{EEBFED44-CE37-F444-8646-CDA4CCB4E37F}"/>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5" name="Text Placeholder 3">
            <a:extLst>
              <a:ext uri="{FF2B5EF4-FFF2-40B4-BE49-F238E27FC236}">
                <a16:creationId xmlns:a16="http://schemas.microsoft.com/office/drawing/2014/main" id="{70FC1978-F081-8245-82F6-34BB2B0C2417}"/>
              </a:ext>
            </a:extLst>
          </p:cNvPr>
          <p:cNvSpPr>
            <a:spLocks noGrp="1"/>
          </p:cNvSpPr>
          <p:nvPr>
            <p:ph type="body" sz="quarter" idx="11"/>
          </p:nvPr>
        </p:nvSpPr>
        <p:spPr>
          <a:xfrm>
            <a:off x="260494" y="263238"/>
            <a:ext cx="5667543" cy="5730291"/>
          </a:xfrm>
        </p:spPr>
        <p:txBody>
          <a:bodyPr anchor="t" anchorCtr="0">
            <a:noAutofit/>
          </a:bodyPr>
          <a:lstStyle>
            <a:lvl1pPr marL="0" indent="0">
              <a:buNone/>
              <a:defRPr sz="4800">
                <a:solidFill>
                  <a:schemeClr val="accent2"/>
                </a:solidFill>
              </a:defRPr>
            </a:lvl1pPr>
          </a:lstStyle>
          <a:p>
            <a:pPr lvl="0"/>
            <a:r>
              <a:rPr lang="en-US" dirty="0"/>
              <a:t>Edit Master text</a:t>
            </a:r>
          </a:p>
        </p:txBody>
      </p:sp>
    </p:spTree>
    <p:extLst>
      <p:ext uri="{BB962C8B-B14F-4D97-AF65-F5344CB8AC3E}">
        <p14:creationId xmlns:p14="http://schemas.microsoft.com/office/powerpoint/2010/main" val="795886560"/>
      </p:ext>
    </p:extLst>
  </p:cSld>
  <p:clrMapOvr>
    <a:masterClrMapping/>
  </p:clrMapOvr>
  <p:extLst>
    <p:ext uri="{DCECCB84-F9BA-43D5-87BE-67443E8EF086}">
      <p15:sldGuideLst xmlns:p15="http://schemas.microsoft.com/office/powerpoint/2012/main">
        <p15:guide id="1" orient="horz" pos="527">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ext and bulle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878386-59E6-4241-9E36-41EB1B090204}"/>
              </a:ext>
            </a:extLst>
          </p:cNvPr>
          <p:cNvSpPr>
            <a:spLocks noGrp="1"/>
          </p:cNvSpPr>
          <p:nvPr>
            <p:ph type="dt" sz="half" idx="10"/>
          </p:nvPr>
        </p:nvSpPr>
        <p:spPr/>
        <p:txBody>
          <a:bodyPr/>
          <a:lstStyle/>
          <a:p>
            <a:fld id="{624D55EC-D40D-47C8-B022-149B3D8331E4}" type="datetime1">
              <a:rPr lang="da-DK" smtClean="0"/>
              <a:t>24-01-2023</a:t>
            </a:fld>
            <a:endParaRPr lang="da-DK" dirty="0"/>
          </a:p>
        </p:txBody>
      </p:sp>
      <p:sp>
        <p:nvSpPr>
          <p:cNvPr id="6" name="Title 1">
            <a:extLst>
              <a:ext uri="{FF2B5EF4-FFF2-40B4-BE49-F238E27FC236}">
                <a16:creationId xmlns:a16="http://schemas.microsoft.com/office/drawing/2014/main" id="{09D873FA-9448-D64B-B2D4-6E9390094474}"/>
              </a:ext>
            </a:extLst>
          </p:cNvPr>
          <p:cNvSpPr>
            <a:spLocks noGrp="1"/>
          </p:cNvSpPr>
          <p:nvPr>
            <p:ph type="title"/>
          </p:nvPr>
        </p:nvSpPr>
        <p:spPr>
          <a:xfrm>
            <a:off x="246659" y="285176"/>
            <a:ext cx="2901275" cy="1325563"/>
          </a:xfrm>
        </p:spPr>
        <p:txBody>
          <a:bodyPr anchor="t" anchorCtr="0">
            <a:normAutofit/>
          </a:bodyPr>
          <a:lstStyle>
            <a:lvl1pPr>
              <a:defRPr sz="1800"/>
            </a:lvl1pPr>
          </a:lstStyle>
          <a:p>
            <a:r>
              <a:rPr lang="en-US" dirty="0"/>
              <a:t>Click to edit Master title style</a:t>
            </a:r>
            <a:endParaRPr lang="da-DK" dirty="0"/>
          </a:p>
        </p:txBody>
      </p:sp>
      <p:sp>
        <p:nvSpPr>
          <p:cNvPr id="9" name="Picture Placeholder 2">
            <a:extLst>
              <a:ext uri="{FF2B5EF4-FFF2-40B4-BE49-F238E27FC236}">
                <a16:creationId xmlns:a16="http://schemas.microsoft.com/office/drawing/2014/main" id="{6AD8BD9B-F2D5-1A4D-8720-868095876427}"/>
              </a:ext>
            </a:extLst>
          </p:cNvPr>
          <p:cNvSpPr>
            <a:spLocks noGrp="1"/>
          </p:cNvSpPr>
          <p:nvPr>
            <p:ph type="pic" idx="1"/>
          </p:nvPr>
        </p:nvSpPr>
        <p:spPr>
          <a:xfrm>
            <a:off x="3350907" y="364525"/>
            <a:ext cx="8462250"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Text Placeholder 3">
            <a:extLst>
              <a:ext uri="{FF2B5EF4-FFF2-40B4-BE49-F238E27FC236}">
                <a16:creationId xmlns:a16="http://schemas.microsoft.com/office/drawing/2014/main" id="{85D58DA4-9939-6947-9C39-7E730C59725F}"/>
              </a:ext>
            </a:extLst>
          </p:cNvPr>
          <p:cNvSpPr>
            <a:spLocks noGrp="1"/>
          </p:cNvSpPr>
          <p:nvPr>
            <p:ph type="body" sz="quarter" idx="11"/>
          </p:nvPr>
        </p:nvSpPr>
        <p:spPr>
          <a:xfrm>
            <a:off x="251833" y="1898650"/>
            <a:ext cx="2896101" cy="1852735"/>
          </a:xfrm>
        </p:spPr>
        <p:txBody>
          <a:bodyPr>
            <a:normAutofit/>
          </a:bodyPr>
          <a:lstStyle>
            <a:lvl1pPr marL="0" indent="0">
              <a:buNone/>
              <a:defRPr sz="1400" b="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p:txBody>
      </p:sp>
      <p:sp>
        <p:nvSpPr>
          <p:cNvPr id="10" name="TextBox 9">
            <a:extLst>
              <a:ext uri="{FF2B5EF4-FFF2-40B4-BE49-F238E27FC236}">
                <a16:creationId xmlns:a16="http://schemas.microsoft.com/office/drawing/2014/main" id="{CF36BB37-6C37-F948-9DDC-0B5929053E1E}"/>
              </a:ext>
            </a:extLst>
          </p:cNvPr>
          <p:cNvSpPr txBox="1"/>
          <p:nvPr userDrawn="1"/>
        </p:nvSpPr>
        <p:spPr>
          <a:xfrm>
            <a:off x="3131127" y="6289964"/>
            <a:ext cx="184731" cy="369332"/>
          </a:xfrm>
          <a:prstGeom prst="rect">
            <a:avLst/>
          </a:prstGeom>
          <a:noFill/>
        </p:spPr>
        <p:txBody>
          <a:bodyPr wrap="none" rtlCol="0">
            <a:spAutoFit/>
          </a:bodyPr>
          <a:lstStyle/>
          <a:p>
            <a:endParaRPr lang="da-DK" dirty="0"/>
          </a:p>
        </p:txBody>
      </p:sp>
      <p:sp>
        <p:nvSpPr>
          <p:cNvPr id="12" name="Text Placeholder 11">
            <a:extLst>
              <a:ext uri="{FF2B5EF4-FFF2-40B4-BE49-F238E27FC236}">
                <a16:creationId xmlns:a16="http://schemas.microsoft.com/office/drawing/2014/main" id="{A2D3CB1E-1104-F34A-B686-31BD9165F4E8}"/>
              </a:ext>
            </a:extLst>
          </p:cNvPr>
          <p:cNvSpPr>
            <a:spLocks noGrp="1"/>
          </p:cNvSpPr>
          <p:nvPr>
            <p:ph type="body" sz="quarter" idx="12"/>
          </p:nvPr>
        </p:nvSpPr>
        <p:spPr>
          <a:xfrm>
            <a:off x="244539" y="3848027"/>
            <a:ext cx="2880535" cy="2275682"/>
          </a:xfrm>
        </p:spPr>
        <p:txBody>
          <a:bodyPr anchor="b" anchorCtr="0">
            <a:normAutofit/>
          </a:bodyPr>
          <a:lstStyle>
            <a:lvl1pPr marL="184150" indent="-184150">
              <a:lnSpc>
                <a:spcPct val="100000"/>
              </a:lnSpc>
              <a:spcBef>
                <a:spcPts val="500"/>
              </a:spcBef>
              <a:buSzPct val="120000"/>
              <a:buFont typeface="System Font Regular"/>
              <a:buChar char="●"/>
              <a:tabLst/>
              <a:defRPr sz="1400"/>
            </a:lvl1pPr>
          </a:lstStyle>
          <a:p>
            <a:pPr lvl="0"/>
            <a:r>
              <a:rPr lang="en-US" dirty="0"/>
              <a:t>Edit Master text</a:t>
            </a:r>
          </a:p>
        </p:txBody>
      </p:sp>
    </p:spTree>
    <p:extLst>
      <p:ext uri="{BB962C8B-B14F-4D97-AF65-F5344CB8AC3E}">
        <p14:creationId xmlns:p14="http://schemas.microsoft.com/office/powerpoint/2010/main" val="1932827571"/>
      </p:ext>
    </p:extLst>
  </p:cSld>
  <p:clrMapOvr>
    <a:masterClrMapping/>
  </p:clrMapOvr>
  <p:extLst>
    <p:ext uri="{DCECCB84-F9BA-43D5-87BE-67443E8EF086}">
      <p15:sldGuideLst xmlns:p15="http://schemas.microsoft.com/office/powerpoint/2012/main">
        <p15:guide id="1" orient="horz" pos="1298">
          <p15:clr>
            <a:srgbClr val="FBAE40"/>
          </p15:clr>
        </p15:guide>
        <p15:guide id="3" orient="horz" pos="3702">
          <p15:clr>
            <a:srgbClr val="FBAE40"/>
          </p15:clr>
        </p15:guide>
        <p15:guide id="5" pos="2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Project referenc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2BBC7D-A3DE-4248-90C4-4597C3CEEB63}"/>
              </a:ext>
            </a:extLst>
          </p:cNvPr>
          <p:cNvSpPr>
            <a:spLocks noGrp="1"/>
          </p:cNvSpPr>
          <p:nvPr>
            <p:ph type="dt" sz="half" idx="10"/>
          </p:nvPr>
        </p:nvSpPr>
        <p:spPr/>
        <p:txBody>
          <a:bodyPr/>
          <a:lstStyle/>
          <a:p>
            <a:fld id="{8C686C61-51DD-4315-8C4B-166A3B5D1328}" type="datetime1">
              <a:rPr lang="da-DK" smtClean="0"/>
              <a:t>24-01-2023</a:t>
            </a:fld>
            <a:endParaRPr lang="da-DK" dirty="0"/>
          </a:p>
        </p:txBody>
      </p:sp>
      <p:sp>
        <p:nvSpPr>
          <p:cNvPr id="6" name="Title 1">
            <a:extLst>
              <a:ext uri="{FF2B5EF4-FFF2-40B4-BE49-F238E27FC236}">
                <a16:creationId xmlns:a16="http://schemas.microsoft.com/office/drawing/2014/main" id="{67C8EDFC-4C0F-0B47-8B3A-B02A71826696}"/>
              </a:ext>
            </a:extLst>
          </p:cNvPr>
          <p:cNvSpPr>
            <a:spLocks noGrp="1"/>
          </p:cNvSpPr>
          <p:nvPr>
            <p:ph type="title"/>
          </p:nvPr>
        </p:nvSpPr>
        <p:spPr>
          <a:xfrm>
            <a:off x="9267092" y="285176"/>
            <a:ext cx="2659964" cy="1325563"/>
          </a:xfrm>
        </p:spPr>
        <p:txBody>
          <a:bodyPr anchor="t" anchorCtr="0">
            <a:normAutofit/>
          </a:bodyPr>
          <a:lstStyle>
            <a:lvl1pPr>
              <a:defRPr sz="1800"/>
            </a:lvl1pPr>
          </a:lstStyle>
          <a:p>
            <a:r>
              <a:rPr lang="en-US" dirty="0"/>
              <a:t>Click to edit Master title style</a:t>
            </a:r>
            <a:endParaRPr lang="da-DK" dirty="0"/>
          </a:p>
        </p:txBody>
      </p:sp>
      <p:sp>
        <p:nvSpPr>
          <p:cNvPr id="8" name="Picture Placeholder 2">
            <a:extLst>
              <a:ext uri="{FF2B5EF4-FFF2-40B4-BE49-F238E27FC236}">
                <a16:creationId xmlns:a16="http://schemas.microsoft.com/office/drawing/2014/main" id="{53B83829-1BD0-DA4E-A073-D997727B6E7C}"/>
              </a:ext>
            </a:extLst>
          </p:cNvPr>
          <p:cNvSpPr>
            <a:spLocks noGrp="1"/>
          </p:cNvSpPr>
          <p:nvPr>
            <p:ph type="pic" idx="1"/>
          </p:nvPr>
        </p:nvSpPr>
        <p:spPr>
          <a:xfrm>
            <a:off x="369649" y="364525"/>
            <a:ext cx="8465432"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1" name="Text Placeholder 10">
            <a:extLst>
              <a:ext uri="{FF2B5EF4-FFF2-40B4-BE49-F238E27FC236}">
                <a16:creationId xmlns:a16="http://schemas.microsoft.com/office/drawing/2014/main" id="{F987DAA5-A3C0-2D41-9A53-4426E397FD3B}"/>
              </a:ext>
            </a:extLst>
          </p:cNvPr>
          <p:cNvSpPr>
            <a:spLocks noGrp="1"/>
          </p:cNvSpPr>
          <p:nvPr>
            <p:ph type="body" sz="quarter" idx="11"/>
          </p:nvPr>
        </p:nvSpPr>
        <p:spPr>
          <a:xfrm>
            <a:off x="9267825" y="1952625"/>
            <a:ext cx="2659063" cy="4157663"/>
          </a:xfrm>
        </p:spPr>
        <p:txBody>
          <a:bodyPr lIns="90000" anchor="b" anchorCtr="0">
            <a:normAutofit/>
          </a:bodyPr>
          <a:lstStyle>
            <a:lvl1pPr marL="0" indent="0">
              <a:buFontTx/>
              <a:buNone/>
              <a:defRPr sz="1050"/>
            </a:lvl1pPr>
            <a:lvl2pPr marL="457200" indent="-446088">
              <a:buFontTx/>
              <a:buNone/>
              <a:tabLst/>
              <a:defRPr sz="1050"/>
            </a:lvl2pPr>
            <a:lvl3pPr marL="914400" indent="-903288">
              <a:buFontTx/>
              <a:buNone/>
              <a:tabLst/>
              <a:defRPr sz="1050"/>
            </a:lvl3pPr>
            <a:lvl4pPr marL="1371600" indent="-1360488">
              <a:buFontTx/>
              <a:buNone/>
              <a:tabLst/>
              <a:defRPr sz="1050"/>
            </a:lvl4pPr>
            <a:lvl5pPr marL="1828800" indent="-1817688">
              <a:buFontTx/>
              <a:buNone/>
              <a:tabLst/>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979544940"/>
      </p:ext>
    </p:extLst>
  </p:cSld>
  <p:clrMapOvr>
    <a:masterClrMapping/>
  </p:clrMapOvr>
  <p:extLst>
    <p:ext uri="{DCECCB84-F9BA-43D5-87BE-67443E8EF086}">
      <p15:sldGuideLst xmlns:p15="http://schemas.microsoft.com/office/powerpoint/2012/main">
        <p15:guide id="1" pos="58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Bulle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40FD37-2FF9-F04F-B364-481767ECF8AA}"/>
              </a:ext>
            </a:extLst>
          </p:cNvPr>
          <p:cNvSpPr>
            <a:spLocks noGrp="1"/>
          </p:cNvSpPr>
          <p:nvPr>
            <p:ph type="dt" sz="half" idx="10"/>
          </p:nvPr>
        </p:nvSpPr>
        <p:spPr/>
        <p:txBody>
          <a:bodyPr/>
          <a:lstStyle/>
          <a:p>
            <a:fld id="{5394130A-3860-4623-A4B8-186F1324D416}" type="datetime1">
              <a:rPr lang="da-DK" smtClean="0"/>
              <a:t>24-01-2023</a:t>
            </a:fld>
            <a:endParaRPr lang="da-DK" dirty="0"/>
          </a:p>
        </p:txBody>
      </p:sp>
      <p:sp>
        <p:nvSpPr>
          <p:cNvPr id="6" name="Title 1">
            <a:extLst>
              <a:ext uri="{FF2B5EF4-FFF2-40B4-BE49-F238E27FC236}">
                <a16:creationId xmlns:a16="http://schemas.microsoft.com/office/drawing/2014/main" id="{171AFE67-573A-FA43-ACE7-1DB1F11AE76C}"/>
              </a:ext>
            </a:extLst>
          </p:cNvPr>
          <p:cNvSpPr>
            <a:spLocks noGrp="1"/>
          </p:cNvSpPr>
          <p:nvPr>
            <p:ph type="title"/>
          </p:nvPr>
        </p:nvSpPr>
        <p:spPr>
          <a:xfrm>
            <a:off x="246659"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9" name="Picture Placeholder 2">
            <a:extLst>
              <a:ext uri="{FF2B5EF4-FFF2-40B4-BE49-F238E27FC236}">
                <a16:creationId xmlns:a16="http://schemas.microsoft.com/office/drawing/2014/main" id="{25302BE7-2F39-0F4C-B764-7150AA28D238}"/>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Text Placeholder 3">
            <a:extLst>
              <a:ext uri="{FF2B5EF4-FFF2-40B4-BE49-F238E27FC236}">
                <a16:creationId xmlns:a16="http://schemas.microsoft.com/office/drawing/2014/main" id="{9F2E7E36-C758-7143-93DA-910B2445C134}"/>
              </a:ext>
            </a:extLst>
          </p:cNvPr>
          <p:cNvSpPr>
            <a:spLocks noGrp="1"/>
          </p:cNvSpPr>
          <p:nvPr>
            <p:ph type="body" sz="quarter" idx="11"/>
          </p:nvPr>
        </p:nvSpPr>
        <p:spPr>
          <a:xfrm>
            <a:off x="246659" y="1850797"/>
            <a:ext cx="5849340" cy="4170591"/>
          </a:xfrm>
        </p:spPr>
        <p:txBody>
          <a:bodyPr/>
          <a:lstStyle>
            <a:lvl1pPr marL="311150" indent="-311150">
              <a:lnSpc>
                <a:spcPts val="1680"/>
              </a:lnSpc>
              <a:buSzPct val="120000"/>
              <a:buFont typeface="System Font Regular"/>
              <a:buChar char="●"/>
              <a:tabLst/>
              <a:defRPr sz="1400" b="0"/>
            </a:lvl1pPr>
            <a:lvl2pPr marL="685800" indent="-228600">
              <a:lnSpc>
                <a:spcPts val="1680"/>
              </a:lnSpc>
              <a:buSzPct val="120000"/>
              <a:buFont typeface="System Font Regular"/>
              <a:buChar char="●"/>
              <a:defRPr sz="1400"/>
            </a:lvl2pPr>
            <a:lvl3pPr marL="1143000" indent="-228600">
              <a:lnSpc>
                <a:spcPts val="1680"/>
              </a:lnSpc>
              <a:buSzPct val="120000"/>
              <a:buFont typeface="System Font Regular"/>
              <a:buChar char="●"/>
              <a:defRPr sz="1400"/>
            </a:lvl3pPr>
            <a:lvl4pPr marL="1600200" indent="-228600">
              <a:lnSpc>
                <a:spcPts val="1680"/>
              </a:lnSpc>
              <a:buSzPct val="120000"/>
              <a:buFont typeface="System Font Regular"/>
              <a:buChar char="●"/>
              <a:defRPr sz="1400"/>
            </a:lvl4pPr>
            <a:lvl5pPr marL="2057400" indent="-228600">
              <a:lnSpc>
                <a:spcPts val="1680"/>
              </a:lnSpc>
              <a:buSzPct val="120000"/>
              <a:buFont typeface="System Font Regular"/>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3093559802"/>
      </p:ext>
    </p:extLst>
  </p:cSld>
  <p:clrMapOvr>
    <a:masterClrMapping/>
  </p:clrMapOvr>
  <p:extLst>
    <p:ext uri="{DCECCB84-F9BA-43D5-87BE-67443E8EF086}">
      <p15:sldGuideLst xmlns:p15="http://schemas.microsoft.com/office/powerpoint/2012/main">
        <p15:guide id="1" orient="horz" pos="1207">
          <p15:clr>
            <a:srgbClr val="FBAE40"/>
          </p15:clr>
        </p15:guide>
        <p15:guide id="2" pos="211">
          <p15:clr>
            <a:srgbClr val="FBAE40"/>
          </p15:clr>
        </p15:guide>
        <p15:guide id="3" pos="39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Photos with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061162-4634-3B47-B916-D4305D5C0899}"/>
              </a:ext>
            </a:extLst>
          </p:cNvPr>
          <p:cNvSpPr>
            <a:spLocks noGrp="1"/>
          </p:cNvSpPr>
          <p:nvPr>
            <p:ph type="dt" sz="half" idx="10"/>
          </p:nvPr>
        </p:nvSpPr>
        <p:spPr/>
        <p:txBody>
          <a:bodyPr/>
          <a:lstStyle/>
          <a:p>
            <a:fld id="{78001182-8C85-46B6-8833-1B5EFF306BA5}" type="datetime1">
              <a:rPr lang="da-DK" smtClean="0"/>
              <a:t>24-01-2023</a:t>
            </a:fld>
            <a:endParaRPr lang="da-DK" dirty="0"/>
          </a:p>
        </p:txBody>
      </p:sp>
      <p:sp>
        <p:nvSpPr>
          <p:cNvPr id="4" name="Title 1">
            <a:extLst>
              <a:ext uri="{FF2B5EF4-FFF2-40B4-BE49-F238E27FC236}">
                <a16:creationId xmlns:a16="http://schemas.microsoft.com/office/drawing/2014/main" id="{B2B450A8-4327-184B-8013-D80501FDE955}"/>
              </a:ext>
            </a:extLst>
          </p:cNvPr>
          <p:cNvSpPr>
            <a:spLocks noGrp="1"/>
          </p:cNvSpPr>
          <p:nvPr>
            <p:ph type="title"/>
          </p:nvPr>
        </p:nvSpPr>
        <p:spPr>
          <a:xfrm>
            <a:off x="246659" y="285176"/>
            <a:ext cx="5596929" cy="587949"/>
          </a:xfrm>
        </p:spPr>
        <p:txBody>
          <a:bodyPr lIns="90000" anchor="t" anchorCtr="0">
            <a:noAutofit/>
          </a:bodyPr>
          <a:lstStyle>
            <a:lvl1pPr>
              <a:defRPr sz="1800"/>
            </a:lvl1pPr>
          </a:lstStyle>
          <a:p>
            <a:r>
              <a:rPr lang="en-US" dirty="0"/>
              <a:t>Click to edit Master title style</a:t>
            </a:r>
            <a:endParaRPr lang="da-DK" dirty="0"/>
          </a:p>
        </p:txBody>
      </p:sp>
      <p:sp>
        <p:nvSpPr>
          <p:cNvPr id="9" name="Picture Placeholder 8">
            <a:extLst>
              <a:ext uri="{FF2B5EF4-FFF2-40B4-BE49-F238E27FC236}">
                <a16:creationId xmlns:a16="http://schemas.microsoft.com/office/drawing/2014/main" id="{5233F4C0-3072-A34F-A086-28AF3EF152FC}"/>
              </a:ext>
            </a:extLst>
          </p:cNvPr>
          <p:cNvSpPr>
            <a:spLocks noGrp="1"/>
          </p:cNvSpPr>
          <p:nvPr>
            <p:ph type="pic" sz="quarter" idx="11"/>
          </p:nvPr>
        </p:nvSpPr>
        <p:spPr>
          <a:xfrm>
            <a:off x="334963" y="873125"/>
            <a:ext cx="5508625" cy="5148263"/>
          </a:xfrm>
        </p:spPr>
        <p:txBody>
          <a:bodyPr/>
          <a:lstStyle/>
          <a:p>
            <a:endParaRPr lang="da-DK"/>
          </a:p>
        </p:txBody>
      </p:sp>
      <p:sp>
        <p:nvSpPr>
          <p:cNvPr id="11" name="Picture Placeholder 10">
            <a:extLst>
              <a:ext uri="{FF2B5EF4-FFF2-40B4-BE49-F238E27FC236}">
                <a16:creationId xmlns:a16="http://schemas.microsoft.com/office/drawing/2014/main" id="{2D38081A-75AB-2548-B2C6-29ABA1972B80}"/>
              </a:ext>
            </a:extLst>
          </p:cNvPr>
          <p:cNvSpPr>
            <a:spLocks noGrp="1"/>
          </p:cNvSpPr>
          <p:nvPr>
            <p:ph type="pic" sz="quarter" idx="12"/>
          </p:nvPr>
        </p:nvSpPr>
        <p:spPr>
          <a:xfrm>
            <a:off x="6348413" y="873125"/>
            <a:ext cx="5472112" cy="3995738"/>
          </a:xfrm>
        </p:spPr>
        <p:txBody>
          <a:bodyPr/>
          <a:lstStyle/>
          <a:p>
            <a:endParaRPr lang="da-DK"/>
          </a:p>
        </p:txBody>
      </p:sp>
      <p:sp>
        <p:nvSpPr>
          <p:cNvPr id="13" name="Text Placeholder 12">
            <a:extLst>
              <a:ext uri="{FF2B5EF4-FFF2-40B4-BE49-F238E27FC236}">
                <a16:creationId xmlns:a16="http://schemas.microsoft.com/office/drawing/2014/main" id="{A83C92A2-FF96-C043-B3C6-1F2D304F21D6}"/>
              </a:ext>
            </a:extLst>
          </p:cNvPr>
          <p:cNvSpPr>
            <a:spLocks noGrp="1"/>
          </p:cNvSpPr>
          <p:nvPr>
            <p:ph type="body" sz="quarter" idx="13"/>
          </p:nvPr>
        </p:nvSpPr>
        <p:spPr>
          <a:xfrm>
            <a:off x="6264315" y="5109210"/>
            <a:ext cx="2827934" cy="912178"/>
          </a:xfrm>
        </p:spPr>
        <p:txBody>
          <a:bodyPr lIns="90000">
            <a:noAutofit/>
          </a:bodyPr>
          <a:lstStyle>
            <a:lvl1pPr marL="0" indent="0">
              <a:buNone/>
              <a:defRPr sz="1050" b="0"/>
            </a:lvl1pPr>
            <a:lvl2pPr marL="457200" indent="0">
              <a:buNone/>
              <a:defRPr sz="1050" b="0"/>
            </a:lvl2pPr>
            <a:lvl3pPr marL="914400" indent="0">
              <a:buNone/>
              <a:defRPr sz="1050" b="0"/>
            </a:lvl3pPr>
            <a:lvl4pPr marL="1371600" indent="0">
              <a:buNone/>
              <a:defRPr sz="1050" b="0"/>
            </a:lvl4pPr>
            <a:lvl5pPr marL="1828800" indent="0">
              <a:buNone/>
              <a:defRPr sz="1050" b="0"/>
            </a:lvl5pPr>
          </a:lstStyle>
          <a:p>
            <a:pPr lvl="0"/>
            <a:r>
              <a:rPr lang="en-US" dirty="0"/>
              <a:t>Edit Master text styles</a:t>
            </a:r>
            <a:endParaRPr lang="da-DK" dirty="0"/>
          </a:p>
        </p:txBody>
      </p:sp>
    </p:spTree>
    <p:extLst>
      <p:ext uri="{BB962C8B-B14F-4D97-AF65-F5344CB8AC3E}">
        <p14:creationId xmlns:p14="http://schemas.microsoft.com/office/powerpoint/2010/main" val="1501900625"/>
      </p:ext>
    </p:extLst>
  </p:cSld>
  <p:clrMapOvr>
    <a:masterClrMapping/>
  </p:clrMapOvr>
  <p:extLst>
    <p:ext uri="{DCECCB84-F9BA-43D5-87BE-67443E8EF086}">
      <p15:sldGuideLst xmlns:p15="http://schemas.microsoft.com/office/powerpoint/2012/main">
        <p15:guide id="1" orient="horz" pos="550">
          <p15:clr>
            <a:srgbClr val="FBAE40"/>
          </p15:clr>
        </p15:guide>
        <p15:guide id="2" pos="3681">
          <p15:clr>
            <a:srgbClr val="FBAE40"/>
          </p15:clr>
        </p15:guide>
        <p15:guide id="3" orient="horz" pos="3067">
          <p15:clr>
            <a:srgbClr val="FBAE40"/>
          </p15:clr>
        </p15:guide>
        <p15:guide id="4" pos="3999">
          <p15:clr>
            <a:srgbClr val="FBAE40"/>
          </p15:clr>
        </p15:guide>
        <p15:guide id="5" orient="horz" pos="3317">
          <p15:clr>
            <a:srgbClr val="FBAE40"/>
          </p15:clr>
        </p15:guide>
        <p15:guide id="6" pos="7446">
          <p15:clr>
            <a:srgbClr val="FBAE40"/>
          </p15:clr>
        </p15:guide>
        <p15:guide id="7" pos="5677">
          <p15:clr>
            <a:srgbClr val="FBAE40"/>
          </p15:clr>
        </p15:guide>
        <p15:guide id="8" pos="21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Multiple pictures with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6EEEC4-6EBE-0E43-BF8E-EF6EECE5424A}"/>
              </a:ext>
            </a:extLst>
          </p:cNvPr>
          <p:cNvSpPr>
            <a:spLocks noGrp="1"/>
          </p:cNvSpPr>
          <p:nvPr>
            <p:ph type="dt" sz="half" idx="10"/>
          </p:nvPr>
        </p:nvSpPr>
        <p:spPr/>
        <p:txBody>
          <a:bodyPr/>
          <a:lstStyle/>
          <a:p>
            <a:fld id="{A952E43B-DEEE-4161-BB93-DC724C199EBC}" type="datetime1">
              <a:rPr lang="da-DK" smtClean="0"/>
              <a:t>24-01-2023</a:t>
            </a:fld>
            <a:endParaRPr lang="da-DK" dirty="0"/>
          </a:p>
        </p:txBody>
      </p:sp>
      <p:sp>
        <p:nvSpPr>
          <p:cNvPr id="9" name="Picture Placeholder 2">
            <a:extLst>
              <a:ext uri="{FF2B5EF4-FFF2-40B4-BE49-F238E27FC236}">
                <a16:creationId xmlns:a16="http://schemas.microsoft.com/office/drawing/2014/main" id="{6216E0C5-6BD8-5846-AD04-E0659C7B9453}"/>
              </a:ext>
            </a:extLst>
          </p:cNvPr>
          <p:cNvSpPr>
            <a:spLocks noGrp="1"/>
          </p:cNvSpPr>
          <p:nvPr>
            <p:ph type="pic" idx="11"/>
          </p:nvPr>
        </p:nvSpPr>
        <p:spPr>
          <a:xfrm>
            <a:off x="6348413" y="1916113"/>
            <a:ext cx="2484437" cy="2484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Picture Placeholder 2">
            <a:extLst>
              <a:ext uri="{FF2B5EF4-FFF2-40B4-BE49-F238E27FC236}">
                <a16:creationId xmlns:a16="http://schemas.microsoft.com/office/drawing/2014/main" id="{F9B66D04-27F2-C34E-ABE3-8A5969FD3A72}"/>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0" name="Picture Placeholder 2">
            <a:extLst>
              <a:ext uri="{FF2B5EF4-FFF2-40B4-BE49-F238E27FC236}">
                <a16:creationId xmlns:a16="http://schemas.microsoft.com/office/drawing/2014/main" id="{14F11DF0-5ACF-D440-B3EB-4DF99E87C147}"/>
              </a:ext>
            </a:extLst>
          </p:cNvPr>
          <p:cNvSpPr>
            <a:spLocks noGrp="1"/>
          </p:cNvSpPr>
          <p:nvPr>
            <p:ph type="pic" idx="12"/>
          </p:nvPr>
        </p:nvSpPr>
        <p:spPr>
          <a:xfrm>
            <a:off x="9365934" y="1916113"/>
            <a:ext cx="2495866" cy="2484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2" name="Text Placeholder 11">
            <a:extLst>
              <a:ext uri="{FF2B5EF4-FFF2-40B4-BE49-F238E27FC236}">
                <a16:creationId xmlns:a16="http://schemas.microsoft.com/office/drawing/2014/main" id="{5AFB610C-B8AA-AE43-B670-4D4DD171F0F3}"/>
              </a:ext>
            </a:extLst>
          </p:cNvPr>
          <p:cNvSpPr>
            <a:spLocks noGrp="1"/>
          </p:cNvSpPr>
          <p:nvPr>
            <p:ph type="body" sz="quarter" idx="13"/>
          </p:nvPr>
        </p:nvSpPr>
        <p:spPr>
          <a:xfrm>
            <a:off x="6245542" y="285750"/>
            <a:ext cx="5616257" cy="1090613"/>
          </a:xfrm>
        </p:spPr>
        <p:txBody>
          <a:bodyPr lIns="90000">
            <a:noAutofit/>
          </a:bodyPr>
          <a:lstStyle>
            <a:lvl1pPr marL="0" indent="0">
              <a:lnSpc>
                <a:spcPts val="2160"/>
              </a:lnSpc>
              <a:buNone/>
              <a:defRPr sz="1800">
                <a:solidFill>
                  <a:schemeClr val="accent3"/>
                </a:solidFill>
              </a:defRPr>
            </a:lvl1pPr>
          </a:lstStyle>
          <a:p>
            <a:pPr lvl="0"/>
            <a:r>
              <a:rPr lang="en-US" dirty="0"/>
              <a:t>Edit Master text styles</a:t>
            </a:r>
          </a:p>
        </p:txBody>
      </p:sp>
      <p:sp>
        <p:nvSpPr>
          <p:cNvPr id="14" name="Text Placeholder 12">
            <a:extLst>
              <a:ext uri="{FF2B5EF4-FFF2-40B4-BE49-F238E27FC236}">
                <a16:creationId xmlns:a16="http://schemas.microsoft.com/office/drawing/2014/main" id="{B4A89B01-A0FE-3C44-8A03-8083C2FDECBA}"/>
              </a:ext>
            </a:extLst>
          </p:cNvPr>
          <p:cNvSpPr>
            <a:spLocks noGrp="1"/>
          </p:cNvSpPr>
          <p:nvPr>
            <p:ph type="body" sz="quarter" idx="14"/>
          </p:nvPr>
        </p:nvSpPr>
        <p:spPr>
          <a:xfrm>
            <a:off x="6264315" y="4689475"/>
            <a:ext cx="2568535" cy="1331913"/>
          </a:xfrm>
        </p:spPr>
        <p:txBody>
          <a:bodyPr lIns="90000">
            <a:noAutofit/>
          </a:bodyPr>
          <a:lstStyle>
            <a:lvl1pPr marL="0" indent="0">
              <a:buNone/>
              <a:defRPr sz="1050" b="0"/>
            </a:lvl1pPr>
            <a:lvl2pPr marL="457200" indent="0">
              <a:buNone/>
              <a:defRPr sz="1050" b="0"/>
            </a:lvl2pPr>
            <a:lvl3pPr marL="914400" indent="0">
              <a:buNone/>
              <a:defRPr sz="1050" b="0"/>
            </a:lvl3pPr>
            <a:lvl4pPr marL="1371600" indent="0">
              <a:buNone/>
              <a:defRPr sz="1050" b="0"/>
            </a:lvl4pPr>
            <a:lvl5pPr marL="1828800" indent="0">
              <a:buNone/>
              <a:defRPr sz="1050" b="0"/>
            </a:lvl5pPr>
          </a:lstStyle>
          <a:p>
            <a:pPr lvl="0"/>
            <a:r>
              <a:rPr lang="en-US" dirty="0"/>
              <a:t>Edit Master text styles</a:t>
            </a:r>
            <a:endParaRPr lang="da-DK" dirty="0"/>
          </a:p>
        </p:txBody>
      </p:sp>
      <p:sp>
        <p:nvSpPr>
          <p:cNvPr id="15" name="Text Placeholder 12">
            <a:extLst>
              <a:ext uri="{FF2B5EF4-FFF2-40B4-BE49-F238E27FC236}">
                <a16:creationId xmlns:a16="http://schemas.microsoft.com/office/drawing/2014/main" id="{FC8DEA12-3B67-3748-AC9B-47FC9F571830}"/>
              </a:ext>
            </a:extLst>
          </p:cNvPr>
          <p:cNvSpPr>
            <a:spLocks noGrp="1"/>
          </p:cNvSpPr>
          <p:nvPr>
            <p:ph type="body" sz="quarter" idx="15"/>
          </p:nvPr>
        </p:nvSpPr>
        <p:spPr>
          <a:xfrm>
            <a:off x="9293265" y="4689475"/>
            <a:ext cx="2568535" cy="1331913"/>
          </a:xfrm>
        </p:spPr>
        <p:txBody>
          <a:bodyPr lIns="90000">
            <a:noAutofit/>
          </a:bodyPr>
          <a:lstStyle>
            <a:lvl1pPr marL="0" indent="0">
              <a:buNone/>
              <a:defRPr sz="1050" b="0"/>
            </a:lvl1pPr>
            <a:lvl2pPr marL="457200" indent="0">
              <a:buNone/>
              <a:defRPr sz="1050" b="0"/>
            </a:lvl2pPr>
            <a:lvl3pPr marL="914400" indent="0">
              <a:buNone/>
              <a:defRPr sz="1050" b="0"/>
            </a:lvl3pPr>
            <a:lvl4pPr marL="1371600" indent="0">
              <a:buNone/>
              <a:defRPr sz="1050" b="0"/>
            </a:lvl4pPr>
            <a:lvl5pPr marL="1828800" indent="0">
              <a:buNone/>
              <a:defRPr sz="1050" b="0"/>
            </a:lvl5pPr>
          </a:lstStyle>
          <a:p>
            <a:pPr lvl="0"/>
            <a:r>
              <a:rPr lang="en-US" dirty="0"/>
              <a:t>Edit Master text styles</a:t>
            </a:r>
            <a:endParaRPr lang="da-DK" dirty="0"/>
          </a:p>
        </p:txBody>
      </p:sp>
    </p:spTree>
    <p:extLst>
      <p:ext uri="{BB962C8B-B14F-4D97-AF65-F5344CB8AC3E}">
        <p14:creationId xmlns:p14="http://schemas.microsoft.com/office/powerpoint/2010/main" val="3691084822"/>
      </p:ext>
    </p:extLst>
  </p:cSld>
  <p:clrMapOvr>
    <a:masterClrMapping/>
  </p:clrMapOvr>
  <p:extLst>
    <p:ext uri="{DCECCB84-F9BA-43D5-87BE-67443E8EF086}">
      <p15:sldGuideLst xmlns:p15="http://schemas.microsoft.com/office/powerpoint/2012/main">
        <p15:guide id="1" pos="3999">
          <p15:clr>
            <a:srgbClr val="FBAE40"/>
          </p15:clr>
        </p15:guide>
        <p15:guide id="2" pos="5564">
          <p15:clr>
            <a:srgbClr val="FBAE40"/>
          </p15:clr>
        </p15:guide>
        <p15:guide id="3" pos="5904">
          <p15:clr>
            <a:srgbClr val="FBAE40"/>
          </p15:clr>
        </p15:guide>
        <p15:guide id="4" pos="7446">
          <p15:clr>
            <a:srgbClr val="FBAE40"/>
          </p15:clr>
        </p15:guide>
        <p15:guide id="5" orient="horz" pos="1207">
          <p15:clr>
            <a:srgbClr val="FBAE40"/>
          </p15:clr>
        </p15:guide>
        <p15:guide id="6" orient="horz" pos="2772">
          <p15:clr>
            <a:srgbClr val="FBAE40"/>
          </p15:clr>
        </p15:guide>
        <p15:guide id="7" orient="horz" pos="2954">
          <p15:clr>
            <a:srgbClr val="FBAE40"/>
          </p15:clr>
        </p15:guide>
        <p15:guide id="8" orient="horz" pos="867">
          <p15:clr>
            <a:srgbClr val="FBAE40"/>
          </p15:clr>
        </p15:guide>
        <p15:guide id="9" orient="horz" pos="232">
          <p15:clr>
            <a:srgbClr val="FBAE40"/>
          </p15:clr>
        </p15:guide>
        <p15:guide id="10" pos="36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ersonal introduc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591F72-50E9-E040-8B2B-EC5970C413D5}"/>
              </a:ext>
            </a:extLst>
          </p:cNvPr>
          <p:cNvSpPr>
            <a:spLocks noGrp="1"/>
          </p:cNvSpPr>
          <p:nvPr>
            <p:ph type="dt" sz="half" idx="10"/>
          </p:nvPr>
        </p:nvSpPr>
        <p:spPr/>
        <p:txBody>
          <a:bodyPr/>
          <a:lstStyle/>
          <a:p>
            <a:fld id="{DD2417D6-911F-4B59-B2EF-4D081CE9D2E7}" type="datetime1">
              <a:rPr lang="da-DK" smtClean="0"/>
              <a:t>24-01-2023</a:t>
            </a:fld>
            <a:endParaRPr lang="da-DK" dirty="0"/>
          </a:p>
        </p:txBody>
      </p:sp>
      <p:sp>
        <p:nvSpPr>
          <p:cNvPr id="6" name="Title 1">
            <a:extLst>
              <a:ext uri="{FF2B5EF4-FFF2-40B4-BE49-F238E27FC236}">
                <a16:creationId xmlns:a16="http://schemas.microsoft.com/office/drawing/2014/main" id="{BC0C34B1-46A0-6A40-BA3D-5D127200CF93}"/>
              </a:ext>
            </a:extLst>
          </p:cNvPr>
          <p:cNvSpPr>
            <a:spLocks noGrp="1"/>
          </p:cNvSpPr>
          <p:nvPr>
            <p:ph type="title"/>
          </p:nvPr>
        </p:nvSpPr>
        <p:spPr>
          <a:xfrm>
            <a:off x="246659"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14" name="TextBox 13">
            <a:extLst>
              <a:ext uri="{FF2B5EF4-FFF2-40B4-BE49-F238E27FC236}">
                <a16:creationId xmlns:a16="http://schemas.microsoft.com/office/drawing/2014/main" id="{72479EB6-591D-0849-95E5-B940C9886E54}"/>
              </a:ext>
            </a:extLst>
          </p:cNvPr>
          <p:cNvSpPr txBox="1"/>
          <p:nvPr userDrawn="1"/>
        </p:nvSpPr>
        <p:spPr>
          <a:xfrm>
            <a:off x="7153835" y="7333129"/>
            <a:ext cx="184731" cy="369332"/>
          </a:xfrm>
          <a:prstGeom prst="rect">
            <a:avLst/>
          </a:prstGeom>
          <a:noFill/>
        </p:spPr>
        <p:txBody>
          <a:bodyPr wrap="none" rtlCol="0">
            <a:spAutoFit/>
          </a:bodyPr>
          <a:lstStyle/>
          <a:p>
            <a:endParaRPr lang="da-DK" dirty="0"/>
          </a:p>
        </p:txBody>
      </p:sp>
      <p:sp>
        <p:nvSpPr>
          <p:cNvPr id="23" name="Picture Placeholder 20">
            <a:extLst>
              <a:ext uri="{FF2B5EF4-FFF2-40B4-BE49-F238E27FC236}">
                <a16:creationId xmlns:a16="http://schemas.microsoft.com/office/drawing/2014/main" id="{FFBF0B66-86E0-D74D-93E7-53B0A82C577C}"/>
              </a:ext>
            </a:extLst>
          </p:cNvPr>
          <p:cNvSpPr>
            <a:spLocks noGrp="1"/>
          </p:cNvSpPr>
          <p:nvPr>
            <p:ph type="pic" sz="quarter" idx="13"/>
          </p:nvPr>
        </p:nvSpPr>
        <p:spPr>
          <a:xfrm>
            <a:off x="8807456" y="1950309"/>
            <a:ext cx="2440800" cy="2440800"/>
          </a:xfrm>
          <a:prstGeom prst="ellipse">
            <a:avLst/>
          </a:prstGeom>
          <a:noFill/>
        </p:spPr>
        <p:txBody>
          <a:bodyPr>
            <a:normAutofit/>
          </a:bodyPr>
          <a:lstStyle>
            <a:lvl1pPr marL="0" indent="0">
              <a:buNone/>
              <a:defRPr sz="1800"/>
            </a:lvl1pPr>
          </a:lstStyle>
          <a:p>
            <a:endParaRPr lang="da-DK" dirty="0"/>
          </a:p>
        </p:txBody>
      </p:sp>
      <p:sp>
        <p:nvSpPr>
          <p:cNvPr id="21" name="Picture Placeholder 20">
            <a:extLst>
              <a:ext uri="{FF2B5EF4-FFF2-40B4-BE49-F238E27FC236}">
                <a16:creationId xmlns:a16="http://schemas.microsoft.com/office/drawing/2014/main" id="{EE2DB0C6-898F-C045-89EF-924B8D4ABC82}"/>
              </a:ext>
            </a:extLst>
          </p:cNvPr>
          <p:cNvSpPr>
            <a:spLocks noGrp="1"/>
          </p:cNvSpPr>
          <p:nvPr>
            <p:ph type="pic" sz="quarter" idx="11"/>
          </p:nvPr>
        </p:nvSpPr>
        <p:spPr>
          <a:xfrm>
            <a:off x="2826331" y="1954411"/>
            <a:ext cx="2440800" cy="2440800"/>
          </a:xfrm>
          <a:prstGeom prst="ellipse">
            <a:avLst/>
          </a:prstGeom>
          <a:noFill/>
        </p:spPr>
        <p:txBody>
          <a:bodyPr>
            <a:normAutofit/>
          </a:bodyPr>
          <a:lstStyle>
            <a:lvl1pPr marL="0" indent="0">
              <a:buNone/>
              <a:defRPr sz="1800"/>
            </a:lvl1pPr>
          </a:lstStyle>
          <a:p>
            <a:endParaRPr lang="da-DK" dirty="0"/>
          </a:p>
        </p:txBody>
      </p:sp>
      <p:sp>
        <p:nvSpPr>
          <p:cNvPr id="22" name="Picture Placeholder 20">
            <a:extLst>
              <a:ext uri="{FF2B5EF4-FFF2-40B4-BE49-F238E27FC236}">
                <a16:creationId xmlns:a16="http://schemas.microsoft.com/office/drawing/2014/main" id="{1AA6AB76-EF1F-EE44-924F-8AE420DDE051}"/>
              </a:ext>
            </a:extLst>
          </p:cNvPr>
          <p:cNvSpPr>
            <a:spLocks noGrp="1"/>
          </p:cNvSpPr>
          <p:nvPr>
            <p:ph type="pic" sz="quarter" idx="12"/>
          </p:nvPr>
        </p:nvSpPr>
        <p:spPr>
          <a:xfrm>
            <a:off x="5829870" y="1954411"/>
            <a:ext cx="2440800" cy="2440800"/>
          </a:xfrm>
          <a:prstGeom prst="ellipse">
            <a:avLst/>
          </a:prstGeom>
          <a:noFill/>
        </p:spPr>
        <p:txBody>
          <a:bodyPr>
            <a:normAutofit/>
          </a:bodyPr>
          <a:lstStyle>
            <a:lvl1pPr marL="0" indent="0">
              <a:buNone/>
              <a:defRPr sz="1800"/>
            </a:lvl1pPr>
          </a:lstStyle>
          <a:p>
            <a:endParaRPr lang="da-DK" dirty="0"/>
          </a:p>
        </p:txBody>
      </p:sp>
      <p:sp>
        <p:nvSpPr>
          <p:cNvPr id="4" name="Text Placeholder 3">
            <a:extLst>
              <a:ext uri="{FF2B5EF4-FFF2-40B4-BE49-F238E27FC236}">
                <a16:creationId xmlns:a16="http://schemas.microsoft.com/office/drawing/2014/main" id="{ED470FF0-939F-C644-A60E-BAE29102B24E}"/>
              </a:ext>
            </a:extLst>
          </p:cNvPr>
          <p:cNvSpPr>
            <a:spLocks noGrp="1"/>
          </p:cNvSpPr>
          <p:nvPr>
            <p:ph type="body" sz="quarter" idx="14"/>
          </p:nvPr>
        </p:nvSpPr>
        <p:spPr>
          <a:xfrm>
            <a:off x="2629128" y="4570997"/>
            <a:ext cx="2842522" cy="409947"/>
          </a:xfrm>
        </p:spPr>
        <p:txBody>
          <a:bodyPr>
            <a:noAutofit/>
          </a:bodyPr>
          <a:lstStyle>
            <a:lvl1pPr marL="0" indent="0" algn="ctr">
              <a:buNone/>
              <a:defRPr sz="1400"/>
            </a:lvl1pPr>
            <a:lvl2pPr>
              <a:defRPr sz="1200"/>
            </a:lvl2pPr>
            <a:lvl3pPr>
              <a:defRPr sz="1200"/>
            </a:lvl3pPr>
            <a:lvl4pPr>
              <a:defRPr sz="1200"/>
            </a:lvl4pPr>
            <a:lvl5pPr>
              <a:defRPr sz="1200"/>
            </a:lvl5pPr>
          </a:lstStyle>
          <a:p>
            <a:pPr lvl="0"/>
            <a:r>
              <a:rPr lang="en-US" dirty="0"/>
              <a:t>Edit Master text styles</a:t>
            </a:r>
          </a:p>
        </p:txBody>
      </p:sp>
      <p:sp>
        <p:nvSpPr>
          <p:cNvPr id="7" name="Text Placeholder 6">
            <a:extLst>
              <a:ext uri="{FF2B5EF4-FFF2-40B4-BE49-F238E27FC236}">
                <a16:creationId xmlns:a16="http://schemas.microsoft.com/office/drawing/2014/main" id="{A2ADCAF1-061B-484B-B729-CF9E0377186E}"/>
              </a:ext>
            </a:extLst>
          </p:cNvPr>
          <p:cNvSpPr>
            <a:spLocks noGrp="1"/>
          </p:cNvSpPr>
          <p:nvPr>
            <p:ph type="body" sz="quarter" idx="15"/>
          </p:nvPr>
        </p:nvSpPr>
        <p:spPr>
          <a:xfrm>
            <a:off x="2629128" y="5061857"/>
            <a:ext cx="2857270" cy="940735"/>
          </a:xfrm>
        </p:spPr>
        <p:txBody>
          <a:bodyPr>
            <a:normAutofit/>
          </a:bodyPr>
          <a:lstStyle>
            <a:lvl1pPr marL="0" indent="0" algn="ctr">
              <a:lnSpc>
                <a:spcPts val="840"/>
              </a:lnSpc>
              <a:buNone/>
              <a:defRPr sz="1200" b="0"/>
            </a:lvl1pPr>
          </a:lstStyle>
          <a:p>
            <a:pPr lvl="0"/>
            <a:r>
              <a:rPr lang="en-US" dirty="0"/>
              <a:t>Edit Master text styles</a:t>
            </a:r>
          </a:p>
        </p:txBody>
      </p:sp>
      <p:sp>
        <p:nvSpPr>
          <p:cNvPr id="25" name="Text Placeholder 3">
            <a:extLst>
              <a:ext uri="{FF2B5EF4-FFF2-40B4-BE49-F238E27FC236}">
                <a16:creationId xmlns:a16="http://schemas.microsoft.com/office/drawing/2014/main" id="{CB036E0F-D1D4-2A4F-8359-AB6AD11952FF}"/>
              </a:ext>
            </a:extLst>
          </p:cNvPr>
          <p:cNvSpPr>
            <a:spLocks noGrp="1"/>
          </p:cNvSpPr>
          <p:nvPr>
            <p:ph type="body" sz="quarter" idx="16"/>
          </p:nvPr>
        </p:nvSpPr>
        <p:spPr>
          <a:xfrm>
            <a:off x="5623052" y="4570997"/>
            <a:ext cx="2842522" cy="409947"/>
          </a:xfrm>
        </p:spPr>
        <p:txBody>
          <a:bodyPr>
            <a:noAutofit/>
          </a:bodyPr>
          <a:lstStyle>
            <a:lvl1pPr marL="0" indent="0" algn="ctr">
              <a:buNone/>
              <a:defRPr sz="1400"/>
            </a:lvl1pPr>
            <a:lvl2pPr>
              <a:defRPr sz="1200"/>
            </a:lvl2pPr>
            <a:lvl3pPr>
              <a:defRPr sz="1200"/>
            </a:lvl3pPr>
            <a:lvl4pPr>
              <a:defRPr sz="1200"/>
            </a:lvl4pPr>
            <a:lvl5pPr>
              <a:defRPr sz="1200"/>
            </a:lvl5pPr>
          </a:lstStyle>
          <a:p>
            <a:pPr lvl="0"/>
            <a:r>
              <a:rPr lang="en-US" dirty="0"/>
              <a:t>Edit Master text styles</a:t>
            </a:r>
          </a:p>
        </p:txBody>
      </p:sp>
      <p:sp>
        <p:nvSpPr>
          <p:cNvPr id="27" name="Text Placeholder 3">
            <a:extLst>
              <a:ext uri="{FF2B5EF4-FFF2-40B4-BE49-F238E27FC236}">
                <a16:creationId xmlns:a16="http://schemas.microsoft.com/office/drawing/2014/main" id="{8B5DF7A2-8F84-E34B-BA9D-B09DD66DF23D}"/>
              </a:ext>
            </a:extLst>
          </p:cNvPr>
          <p:cNvSpPr>
            <a:spLocks noGrp="1"/>
          </p:cNvSpPr>
          <p:nvPr>
            <p:ph type="body" sz="quarter" idx="18"/>
          </p:nvPr>
        </p:nvSpPr>
        <p:spPr>
          <a:xfrm>
            <a:off x="8602227" y="4570997"/>
            <a:ext cx="2842522" cy="409947"/>
          </a:xfrm>
        </p:spPr>
        <p:txBody>
          <a:bodyPr>
            <a:noAutofit/>
          </a:bodyPr>
          <a:lstStyle>
            <a:lvl1pPr marL="0" indent="0" algn="ctr">
              <a:buNone/>
              <a:defRPr sz="1400"/>
            </a:lvl1pPr>
            <a:lvl2pPr>
              <a:defRPr sz="1200"/>
            </a:lvl2pPr>
            <a:lvl3pPr>
              <a:defRPr sz="1200"/>
            </a:lvl3pPr>
            <a:lvl4pPr>
              <a:defRPr sz="1200"/>
            </a:lvl4pPr>
            <a:lvl5pPr>
              <a:defRPr sz="1200"/>
            </a:lvl5pPr>
          </a:lstStyle>
          <a:p>
            <a:pPr lvl="0"/>
            <a:r>
              <a:rPr lang="en-US" dirty="0"/>
              <a:t>Edit Master text styles</a:t>
            </a:r>
          </a:p>
        </p:txBody>
      </p:sp>
      <p:sp>
        <p:nvSpPr>
          <p:cNvPr id="29" name="Text Placeholder 6">
            <a:extLst>
              <a:ext uri="{FF2B5EF4-FFF2-40B4-BE49-F238E27FC236}">
                <a16:creationId xmlns:a16="http://schemas.microsoft.com/office/drawing/2014/main" id="{5D1C6D09-81BA-034F-86F9-8C029B3FBD16}"/>
              </a:ext>
            </a:extLst>
          </p:cNvPr>
          <p:cNvSpPr>
            <a:spLocks noGrp="1"/>
          </p:cNvSpPr>
          <p:nvPr>
            <p:ph type="body" sz="quarter" idx="19"/>
          </p:nvPr>
        </p:nvSpPr>
        <p:spPr>
          <a:xfrm>
            <a:off x="5611813" y="5061857"/>
            <a:ext cx="2857270" cy="940735"/>
          </a:xfrm>
        </p:spPr>
        <p:txBody>
          <a:bodyPr>
            <a:normAutofit/>
          </a:bodyPr>
          <a:lstStyle>
            <a:lvl1pPr marL="0" indent="0" algn="ctr">
              <a:lnSpc>
                <a:spcPts val="840"/>
              </a:lnSpc>
              <a:buNone/>
              <a:defRPr sz="1200" b="0"/>
            </a:lvl1pPr>
          </a:lstStyle>
          <a:p>
            <a:pPr lvl="0"/>
            <a:r>
              <a:rPr lang="en-US" dirty="0"/>
              <a:t>Edit Master text styles</a:t>
            </a:r>
          </a:p>
        </p:txBody>
      </p:sp>
      <p:sp>
        <p:nvSpPr>
          <p:cNvPr id="30" name="Text Placeholder 6">
            <a:extLst>
              <a:ext uri="{FF2B5EF4-FFF2-40B4-BE49-F238E27FC236}">
                <a16:creationId xmlns:a16="http://schemas.microsoft.com/office/drawing/2014/main" id="{CF7DCC01-6849-5148-8EAA-966349D5AC83}"/>
              </a:ext>
            </a:extLst>
          </p:cNvPr>
          <p:cNvSpPr>
            <a:spLocks noGrp="1"/>
          </p:cNvSpPr>
          <p:nvPr>
            <p:ph type="body" sz="quarter" idx="20"/>
          </p:nvPr>
        </p:nvSpPr>
        <p:spPr>
          <a:xfrm>
            <a:off x="8605385" y="5061857"/>
            <a:ext cx="2857270" cy="940735"/>
          </a:xfrm>
        </p:spPr>
        <p:txBody>
          <a:bodyPr>
            <a:normAutofit/>
          </a:bodyPr>
          <a:lstStyle>
            <a:lvl1pPr marL="0" indent="0" algn="ctr">
              <a:lnSpc>
                <a:spcPts val="840"/>
              </a:lnSpc>
              <a:buNone/>
              <a:defRPr sz="1200" b="0"/>
            </a:lvl1pPr>
          </a:lstStyle>
          <a:p>
            <a:pPr lvl="0"/>
            <a:r>
              <a:rPr lang="en-US" dirty="0"/>
              <a:t>Edit Master text styles</a:t>
            </a:r>
          </a:p>
        </p:txBody>
      </p:sp>
    </p:spTree>
    <p:extLst>
      <p:ext uri="{BB962C8B-B14F-4D97-AF65-F5344CB8AC3E}">
        <p14:creationId xmlns:p14="http://schemas.microsoft.com/office/powerpoint/2010/main" val="1862770724"/>
      </p:ext>
    </p:extLst>
  </p:cSld>
  <p:clrMapOvr>
    <a:masterClrMapping/>
  </p:clrMapOvr>
  <p:extLst>
    <p:ext uri="{DCECCB84-F9BA-43D5-87BE-67443E8EF086}">
      <p15:sldGuideLst xmlns:p15="http://schemas.microsoft.com/office/powerpoint/2012/main">
        <p15:guide id="1" pos="4430">
          <p15:clr>
            <a:srgbClr val="FBAE40"/>
          </p15:clr>
        </p15:guide>
        <p15:guide id="2" orient="horz" pos="2999">
          <p15:clr>
            <a:srgbClr val="FBAE40"/>
          </p15:clr>
        </p15:guide>
        <p15:guide id="3" orient="horz" pos="32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Q&amp;A_color">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A08-D333-1945-A6F9-E026EC34AD48}"/>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13" name="Date Placeholder 2">
            <a:extLst>
              <a:ext uri="{FF2B5EF4-FFF2-40B4-BE49-F238E27FC236}">
                <a16:creationId xmlns:a16="http://schemas.microsoft.com/office/drawing/2014/main" id="{66F17403-884F-EA4F-8681-2D4723774F08}"/>
              </a:ext>
            </a:extLst>
          </p:cNvPr>
          <p:cNvSpPr>
            <a:spLocks noGrp="1"/>
          </p:cNvSpPr>
          <p:nvPr>
            <p:ph type="dt" sz="half" idx="10"/>
          </p:nvPr>
        </p:nvSpPr>
        <p:spPr>
          <a:xfrm>
            <a:off x="9183856" y="6272118"/>
            <a:ext cx="2743200" cy="365125"/>
          </a:xfrm>
          <a:prstGeom prst="rect">
            <a:avLst/>
          </a:prstGeom>
        </p:spPr>
        <p:txBody>
          <a:bodyPr/>
          <a:lstStyle>
            <a:lvl1pPr algn="r">
              <a:defRPr sz="1400"/>
            </a:lvl1pPr>
          </a:lstStyle>
          <a:p>
            <a:fld id="{41D3CDA9-5195-4E5F-AF2D-5C7EB10D3067}" type="datetime1">
              <a:rPr lang="da-DK" smtClean="0"/>
              <a:t>24-01-2023</a:t>
            </a:fld>
            <a:endParaRPr lang="da-DK" dirty="0"/>
          </a:p>
        </p:txBody>
      </p:sp>
      <p:sp>
        <p:nvSpPr>
          <p:cNvPr id="5" name="Text Placeholder 3">
            <a:extLst>
              <a:ext uri="{FF2B5EF4-FFF2-40B4-BE49-F238E27FC236}">
                <a16:creationId xmlns:a16="http://schemas.microsoft.com/office/drawing/2014/main" id="{8D097B6C-669F-7645-B9D7-B780328DE487}"/>
              </a:ext>
            </a:extLst>
          </p:cNvPr>
          <p:cNvSpPr>
            <a:spLocks noGrp="1"/>
          </p:cNvSpPr>
          <p:nvPr>
            <p:ph type="body" sz="quarter" idx="11"/>
          </p:nvPr>
        </p:nvSpPr>
        <p:spPr>
          <a:xfrm>
            <a:off x="246474" y="1756186"/>
            <a:ext cx="8848725" cy="4265202"/>
          </a:xfrm>
        </p:spPr>
        <p:txBody>
          <a:bodyPr/>
          <a:lstStyle>
            <a:lvl1pPr marL="0" indent="0">
              <a:buNone/>
              <a:defRPr sz="4800">
                <a:solidFill>
                  <a:schemeClr val="bg1"/>
                </a:solidFill>
              </a:defRPr>
            </a:lvl1pPr>
            <a:lvl2pPr marL="685800" indent="-228600">
              <a:buSzPct val="80000"/>
              <a:buFont typeface="System Font Regular"/>
              <a:buChar char="●"/>
              <a:defRPr sz="1800">
                <a:solidFill>
                  <a:schemeClr val="bg1"/>
                </a:solidFill>
              </a:defRPr>
            </a:lvl2pPr>
            <a:lvl3pPr marL="1143000" indent="-228600">
              <a:buSzPct val="80000"/>
              <a:buFont typeface="System Font Regular"/>
              <a:buChar char="●"/>
              <a:defRPr sz="1800">
                <a:solidFill>
                  <a:schemeClr val="bg1"/>
                </a:solidFill>
              </a:defRPr>
            </a:lvl3pPr>
            <a:lvl4pPr marL="1600200" indent="-228600">
              <a:buSzPct val="80000"/>
              <a:buFont typeface="System Font Regular"/>
              <a:buChar char="●"/>
              <a:defRPr sz="1800">
                <a:solidFill>
                  <a:schemeClr val="bg1"/>
                </a:solidFill>
              </a:defRPr>
            </a:lvl4pPr>
            <a:lvl5pPr marL="2057400" indent="-228600">
              <a:buSzPct val="80000"/>
              <a:buFont typeface="System Font Regular"/>
              <a:buChar char="●"/>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3934609408"/>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C2F1B6D-AA35-D149-96E3-08FBA1485A1B}"/>
              </a:ext>
            </a:extLst>
          </p:cNvPr>
          <p:cNvSpPr>
            <a:spLocks noGrp="1"/>
          </p:cNvSpPr>
          <p:nvPr>
            <p:ph type="dt" sz="half" idx="10"/>
          </p:nvPr>
        </p:nvSpPr>
        <p:spPr/>
        <p:txBody>
          <a:bodyPr/>
          <a:lstStyle/>
          <a:p>
            <a:fld id="{166216F1-B606-4890-934B-F5402E46D66C}" type="datetime1">
              <a:rPr lang="da-DK" smtClean="0"/>
              <a:t>24-01-2023</a:t>
            </a:fld>
            <a:endParaRPr lang="da-DK" dirty="0"/>
          </a:p>
        </p:txBody>
      </p:sp>
      <p:sp>
        <p:nvSpPr>
          <p:cNvPr id="6" name="Title 1">
            <a:extLst>
              <a:ext uri="{FF2B5EF4-FFF2-40B4-BE49-F238E27FC236}">
                <a16:creationId xmlns:a16="http://schemas.microsoft.com/office/drawing/2014/main" id="{DE9284EC-9A7F-1C46-96A8-B2BD62A93F4D}"/>
              </a:ext>
            </a:extLst>
          </p:cNvPr>
          <p:cNvSpPr>
            <a:spLocks noGrp="1"/>
          </p:cNvSpPr>
          <p:nvPr>
            <p:ph type="title"/>
          </p:nvPr>
        </p:nvSpPr>
        <p:spPr>
          <a:xfrm>
            <a:off x="246659" y="285176"/>
            <a:ext cx="2436580" cy="1325563"/>
          </a:xfrm>
        </p:spPr>
        <p:txBody>
          <a:bodyPr anchor="t" anchorCtr="0">
            <a:normAutofit/>
          </a:bodyPr>
          <a:lstStyle>
            <a:lvl1pPr>
              <a:defRPr sz="1800"/>
            </a:lvl1pPr>
          </a:lstStyle>
          <a:p>
            <a:r>
              <a:rPr lang="en-US" dirty="0"/>
              <a:t>Click to edit Master title style</a:t>
            </a:r>
            <a:endParaRPr lang="da-DK" dirty="0"/>
          </a:p>
        </p:txBody>
      </p:sp>
      <p:sp>
        <p:nvSpPr>
          <p:cNvPr id="4" name="Text Placeholder 3">
            <a:extLst>
              <a:ext uri="{FF2B5EF4-FFF2-40B4-BE49-F238E27FC236}">
                <a16:creationId xmlns:a16="http://schemas.microsoft.com/office/drawing/2014/main" id="{3C425EE5-DB94-3E4C-A4C2-C63A799FABAA}"/>
              </a:ext>
            </a:extLst>
          </p:cNvPr>
          <p:cNvSpPr>
            <a:spLocks noGrp="1"/>
          </p:cNvSpPr>
          <p:nvPr>
            <p:ph type="body" sz="quarter" idx="11"/>
          </p:nvPr>
        </p:nvSpPr>
        <p:spPr>
          <a:xfrm>
            <a:off x="2822348" y="224515"/>
            <a:ext cx="8856662" cy="2757488"/>
          </a:xfrm>
        </p:spPr>
        <p:txBody>
          <a:bodyPr/>
          <a:lstStyle>
            <a:lvl1pPr marL="450850" indent="-450850">
              <a:buSzPct val="80000"/>
              <a:buFont typeface="System Font Regular"/>
              <a:buChar char="●"/>
              <a:tabLst/>
              <a:defRPr sz="4800"/>
            </a:lvl1pPr>
            <a:lvl2pPr marL="685800" indent="-228600">
              <a:buSzPct val="80000"/>
              <a:buFont typeface="System Font Regular"/>
              <a:buChar char="●"/>
              <a:defRPr/>
            </a:lvl2pPr>
            <a:lvl3pPr marL="1143000" indent="-228600">
              <a:buSzPct val="80000"/>
              <a:buFont typeface="System Font Regular"/>
              <a:buChar char="●"/>
              <a:defRPr/>
            </a:lvl3pPr>
            <a:lvl4pPr marL="1600200" indent="-228600">
              <a:buSzPct val="80000"/>
              <a:buFont typeface="System Font Regular"/>
              <a:buChar char="●"/>
              <a:defRPr/>
            </a:lvl4pPr>
            <a:lvl5pPr marL="2057400" indent="-228600">
              <a:buSzPct val="80000"/>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975028734"/>
      </p:ext>
    </p:extLst>
  </p:cSld>
  <p:clrMapOvr>
    <a:masterClrMapping/>
  </p:clrMapOvr>
  <p:extLst>
    <p:ext uri="{DCECCB84-F9BA-43D5-87BE-67443E8EF086}">
      <p15:sldGuideLst xmlns:p15="http://schemas.microsoft.com/office/powerpoint/2012/main">
        <p15:guide id="1" orient="horz" pos="935">
          <p15:clr>
            <a:srgbClr val="FBAE40"/>
          </p15:clr>
        </p15:guide>
        <p15:guide id="2" pos="7446">
          <p15:clr>
            <a:srgbClr val="FBAE40"/>
          </p15:clr>
        </p15:guide>
        <p15:guide id="3" pos="3840">
          <p15:clr>
            <a:srgbClr val="FBAE40"/>
          </p15:clr>
        </p15:guide>
        <p15:guide id="4" orient="horz" pos="210">
          <p15:clr>
            <a:srgbClr val="FBAE40"/>
          </p15:clr>
        </p15:guide>
        <p15:guide id="5" pos="21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11CF-163F-8A44-90C9-4441CE99E37C}"/>
              </a:ext>
            </a:extLst>
          </p:cNvPr>
          <p:cNvSpPr>
            <a:spLocks noGrp="1"/>
          </p:cNvSpPr>
          <p:nvPr>
            <p:ph type="title"/>
          </p:nvPr>
        </p:nvSpPr>
        <p:spPr>
          <a:xfrm>
            <a:off x="6275511" y="252569"/>
            <a:ext cx="5039264" cy="1325563"/>
          </a:xfrm>
        </p:spPr>
        <p:txBody>
          <a:bodyPr lIns="90000" anchor="t" anchorCtr="0">
            <a:noAutofit/>
          </a:bodyPr>
          <a:lstStyle>
            <a:lvl1pPr>
              <a:defRPr sz="4800"/>
            </a:lvl1pPr>
          </a:lstStyle>
          <a:p>
            <a:r>
              <a:rPr lang="en-US" dirty="0"/>
              <a:t>Click to edit Master title style</a:t>
            </a:r>
            <a:endParaRPr lang="da-DK" dirty="0"/>
          </a:p>
        </p:txBody>
      </p:sp>
      <p:sp>
        <p:nvSpPr>
          <p:cNvPr id="3" name="Date Placeholder 2">
            <a:extLst>
              <a:ext uri="{FF2B5EF4-FFF2-40B4-BE49-F238E27FC236}">
                <a16:creationId xmlns:a16="http://schemas.microsoft.com/office/drawing/2014/main" id="{FB3E5934-5849-C64D-9A98-41C93FC051B3}"/>
              </a:ext>
            </a:extLst>
          </p:cNvPr>
          <p:cNvSpPr>
            <a:spLocks noGrp="1"/>
          </p:cNvSpPr>
          <p:nvPr>
            <p:ph type="dt" sz="half" idx="10"/>
          </p:nvPr>
        </p:nvSpPr>
        <p:spPr/>
        <p:txBody>
          <a:bodyPr/>
          <a:lstStyle/>
          <a:p>
            <a:fld id="{5041EF43-0EC1-4297-9726-417810C92E54}" type="datetime1">
              <a:rPr lang="da-DK" smtClean="0"/>
              <a:t>24-01-2023</a:t>
            </a:fld>
            <a:endParaRPr lang="da-DK" dirty="0"/>
          </a:p>
        </p:txBody>
      </p:sp>
      <p:sp>
        <p:nvSpPr>
          <p:cNvPr id="7" name="Picture Placeholder 2">
            <a:extLst>
              <a:ext uri="{FF2B5EF4-FFF2-40B4-BE49-F238E27FC236}">
                <a16:creationId xmlns:a16="http://schemas.microsoft.com/office/drawing/2014/main" id="{E547C3B5-FFFA-EC44-ABA2-7BC6B1AB069B}"/>
              </a:ext>
            </a:extLst>
          </p:cNvPr>
          <p:cNvSpPr>
            <a:spLocks noGrp="1"/>
          </p:cNvSpPr>
          <p:nvPr>
            <p:ph type="pic" idx="1"/>
          </p:nvPr>
        </p:nvSpPr>
        <p:spPr>
          <a:xfrm>
            <a:off x="3696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5" name="Text Placeholder 4">
            <a:extLst>
              <a:ext uri="{FF2B5EF4-FFF2-40B4-BE49-F238E27FC236}">
                <a16:creationId xmlns:a16="http://schemas.microsoft.com/office/drawing/2014/main" id="{802874CB-7AEF-AA4E-915C-9764FC561F44}"/>
              </a:ext>
            </a:extLst>
          </p:cNvPr>
          <p:cNvSpPr>
            <a:spLocks noGrp="1"/>
          </p:cNvSpPr>
          <p:nvPr>
            <p:ph type="body" sz="quarter" idx="11"/>
          </p:nvPr>
        </p:nvSpPr>
        <p:spPr>
          <a:xfrm>
            <a:off x="6287826" y="1879716"/>
            <a:ext cx="5617458" cy="3101975"/>
          </a:xfrm>
        </p:spPr>
        <p:txBody>
          <a:bodyPr>
            <a:noAutofit/>
          </a:bodyPr>
          <a:lstStyle>
            <a:lvl1pPr marL="0" indent="0">
              <a:lnSpc>
                <a:spcPts val="2160"/>
              </a:lnSpc>
              <a:buNone/>
              <a:defRPr sz="1800" b="0"/>
            </a:lvl1pPr>
            <a:lvl2pPr marL="685800" indent="-228600">
              <a:lnSpc>
                <a:spcPts val="2160"/>
              </a:lnSpc>
              <a:buSzPct val="80000"/>
              <a:buFont typeface="System Font Regular"/>
              <a:buChar char="●"/>
              <a:defRPr sz="1400"/>
            </a:lvl2pPr>
            <a:lvl3pPr marL="1143000" indent="-228600">
              <a:lnSpc>
                <a:spcPts val="2160"/>
              </a:lnSpc>
              <a:buSzPct val="80000"/>
              <a:buFont typeface="System Font Regular"/>
              <a:buChar char="●"/>
              <a:defRPr sz="1400"/>
            </a:lvl3pPr>
            <a:lvl4pPr marL="1600200" indent="-228600">
              <a:lnSpc>
                <a:spcPts val="2160"/>
              </a:lnSpc>
              <a:buSzPct val="80000"/>
              <a:buFont typeface="System Font Regular"/>
              <a:buChar char="●"/>
              <a:defRPr sz="1400"/>
            </a:lvl4pPr>
            <a:lvl5pPr marL="2057400" indent="-228600">
              <a:lnSpc>
                <a:spcPts val="2160"/>
              </a:lnSpc>
              <a:buSzPct val="80000"/>
              <a:buFont typeface="System Font Regular"/>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4283186717"/>
      </p:ext>
    </p:extLst>
  </p:cSld>
  <p:clrMapOvr>
    <a:masterClrMapping/>
  </p:clrMapOvr>
  <p:extLst>
    <p:ext uri="{DCECCB84-F9BA-43D5-87BE-67443E8EF086}">
      <p15:sldGuideLst xmlns:p15="http://schemas.microsoft.com/office/powerpoint/2012/main">
        <p15:guide id="1" orient="horz" pos="232">
          <p15:clr>
            <a:srgbClr val="FBAE40"/>
          </p15:clr>
        </p15:guide>
        <p15:guide id="2" pos="402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Section break">
    <p:bg>
      <p:bgPr>
        <a:solidFill>
          <a:srgbClr val="F7F7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A08-D333-1945-A6F9-E026EC34AD48}"/>
              </a:ext>
            </a:extLst>
          </p:cNvPr>
          <p:cNvSpPr>
            <a:spLocks noGrp="1"/>
          </p:cNvSpPr>
          <p:nvPr>
            <p:ph type="title"/>
          </p:nvPr>
        </p:nvSpPr>
        <p:spPr>
          <a:xfrm>
            <a:off x="279317" y="285176"/>
            <a:ext cx="3286955" cy="1325563"/>
          </a:xfrm>
        </p:spPr>
        <p:txBody>
          <a:bodyPr anchor="t" anchorCtr="0">
            <a:normAutofit/>
          </a:bodyPr>
          <a:lstStyle>
            <a:lvl1pPr>
              <a:defRPr sz="1800"/>
            </a:lvl1pPr>
          </a:lstStyle>
          <a:p>
            <a:r>
              <a:rPr lang="en-US" dirty="0"/>
              <a:t>Click to edit Master title style</a:t>
            </a:r>
            <a:endParaRPr lang="da-DK" dirty="0"/>
          </a:p>
        </p:txBody>
      </p:sp>
      <p:sp>
        <p:nvSpPr>
          <p:cNvPr id="13" name="Date Placeholder 2">
            <a:extLst>
              <a:ext uri="{FF2B5EF4-FFF2-40B4-BE49-F238E27FC236}">
                <a16:creationId xmlns:a16="http://schemas.microsoft.com/office/drawing/2014/main" id="{66F17403-884F-EA4F-8681-2D4723774F08}"/>
              </a:ext>
            </a:extLst>
          </p:cNvPr>
          <p:cNvSpPr>
            <a:spLocks noGrp="1"/>
          </p:cNvSpPr>
          <p:nvPr>
            <p:ph type="dt" sz="half" idx="10"/>
          </p:nvPr>
        </p:nvSpPr>
        <p:spPr>
          <a:xfrm>
            <a:off x="9183856" y="6272118"/>
            <a:ext cx="2743200" cy="365125"/>
          </a:xfrm>
          <a:prstGeom prst="rect">
            <a:avLst/>
          </a:prstGeom>
        </p:spPr>
        <p:txBody>
          <a:bodyPr/>
          <a:lstStyle>
            <a:lvl1pPr algn="r">
              <a:defRPr sz="1400"/>
            </a:lvl1pPr>
          </a:lstStyle>
          <a:p>
            <a:fld id="{90B0824C-2AED-47D3-B8C3-99990A58BCD7}" type="datetime1">
              <a:rPr lang="da-DK" smtClean="0"/>
              <a:t>24-01-2023</a:t>
            </a:fld>
            <a:endParaRPr lang="da-DK" dirty="0"/>
          </a:p>
        </p:txBody>
      </p:sp>
      <p:sp>
        <p:nvSpPr>
          <p:cNvPr id="4" name="Text Placeholder 3">
            <a:extLst>
              <a:ext uri="{FF2B5EF4-FFF2-40B4-BE49-F238E27FC236}">
                <a16:creationId xmlns:a16="http://schemas.microsoft.com/office/drawing/2014/main" id="{84D60581-429C-5240-B6A4-C5B27811949D}"/>
              </a:ext>
            </a:extLst>
          </p:cNvPr>
          <p:cNvSpPr>
            <a:spLocks noGrp="1"/>
          </p:cNvSpPr>
          <p:nvPr>
            <p:ph type="body" sz="quarter" idx="11"/>
          </p:nvPr>
        </p:nvSpPr>
        <p:spPr>
          <a:xfrm>
            <a:off x="246474" y="1756186"/>
            <a:ext cx="8848725" cy="4265202"/>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418367584"/>
      </p:ext>
    </p:extLst>
  </p:cSld>
  <p:clrMapOvr>
    <a:masterClrMapping/>
  </p:clrMapOvr>
  <p:extLst>
    <p:ext uri="{DCECCB84-F9BA-43D5-87BE-67443E8EF086}">
      <p15:sldGuideLst xmlns:p15="http://schemas.microsoft.com/office/powerpoint/2012/main">
        <p15:guide id="1" orient="horz" pos="1457">
          <p15:clr>
            <a:srgbClr val="FBAE40"/>
          </p15:clr>
        </p15:guide>
        <p15:guide id="2" pos="234">
          <p15:clr>
            <a:srgbClr val="FBAE40"/>
          </p15:clr>
        </p15:guide>
        <p15:guide id="3" pos="3940">
          <p15:clr>
            <a:srgbClr val="FBAE40"/>
          </p15:clr>
        </p15:guide>
        <p15:guide id="4" orient="horz" pos="11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3E5934-5849-C64D-9A98-41C93FC051B3}"/>
              </a:ext>
            </a:extLst>
          </p:cNvPr>
          <p:cNvSpPr>
            <a:spLocks noGrp="1"/>
          </p:cNvSpPr>
          <p:nvPr>
            <p:ph type="dt" sz="half" idx="10"/>
          </p:nvPr>
        </p:nvSpPr>
        <p:spPr/>
        <p:txBody>
          <a:bodyPr/>
          <a:lstStyle/>
          <a:p>
            <a:fld id="{8298B69B-1269-4679-943A-0336DD388B35}" type="datetime1">
              <a:rPr lang="da-DK" smtClean="0"/>
              <a:t>24-01-2023</a:t>
            </a:fld>
            <a:endParaRPr lang="da-DK" dirty="0"/>
          </a:p>
        </p:txBody>
      </p:sp>
      <p:sp>
        <p:nvSpPr>
          <p:cNvPr id="7" name="Picture Placeholder 2">
            <a:extLst>
              <a:ext uri="{FF2B5EF4-FFF2-40B4-BE49-F238E27FC236}">
                <a16:creationId xmlns:a16="http://schemas.microsoft.com/office/drawing/2014/main" id="{E547C3B5-FFFA-EC44-ABA2-7BC6B1AB069B}"/>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8" name="Title 1">
            <a:extLst>
              <a:ext uri="{FF2B5EF4-FFF2-40B4-BE49-F238E27FC236}">
                <a16:creationId xmlns:a16="http://schemas.microsoft.com/office/drawing/2014/main" id="{9F2D2172-459D-5F48-A1D8-78AA70CC66E3}"/>
              </a:ext>
            </a:extLst>
          </p:cNvPr>
          <p:cNvSpPr>
            <a:spLocks noGrp="1"/>
          </p:cNvSpPr>
          <p:nvPr>
            <p:ph type="title"/>
          </p:nvPr>
        </p:nvSpPr>
        <p:spPr>
          <a:xfrm>
            <a:off x="290202"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6" name="Text Placeholder 3">
            <a:extLst>
              <a:ext uri="{FF2B5EF4-FFF2-40B4-BE49-F238E27FC236}">
                <a16:creationId xmlns:a16="http://schemas.microsoft.com/office/drawing/2014/main" id="{DEE14EA4-B658-674D-8070-2865D4FED09F}"/>
              </a:ext>
            </a:extLst>
          </p:cNvPr>
          <p:cNvSpPr>
            <a:spLocks noGrp="1"/>
          </p:cNvSpPr>
          <p:nvPr>
            <p:ph type="body" sz="quarter" idx="11"/>
          </p:nvPr>
        </p:nvSpPr>
        <p:spPr>
          <a:xfrm>
            <a:off x="246475" y="1756185"/>
            <a:ext cx="5849526" cy="4265053"/>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224976159"/>
      </p:ext>
    </p:extLst>
  </p:cSld>
  <p:clrMapOvr>
    <a:masterClrMapping/>
  </p:clrMapOvr>
  <p:extLst>
    <p:ext uri="{DCECCB84-F9BA-43D5-87BE-67443E8EF086}">
      <p15:sldGuideLst xmlns:p15="http://schemas.microsoft.com/office/powerpoint/2012/main">
        <p15:guide id="1" orient="horz" pos="210">
          <p15:clr>
            <a:srgbClr val="FBAE40"/>
          </p15:clr>
        </p15:guide>
        <p15:guide id="2" pos="234">
          <p15:clr>
            <a:srgbClr val="FBAE40"/>
          </p15:clr>
        </p15:guide>
        <p15:guide id="3" orient="horz" pos="152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Section Break_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04A08-D333-1945-A6F9-E026EC34AD48}"/>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
        <p:nvSpPr>
          <p:cNvPr id="13" name="Date Placeholder 2">
            <a:extLst>
              <a:ext uri="{FF2B5EF4-FFF2-40B4-BE49-F238E27FC236}">
                <a16:creationId xmlns:a16="http://schemas.microsoft.com/office/drawing/2014/main" id="{66F17403-884F-EA4F-8681-2D4723774F08}"/>
              </a:ext>
            </a:extLst>
          </p:cNvPr>
          <p:cNvSpPr>
            <a:spLocks noGrp="1"/>
          </p:cNvSpPr>
          <p:nvPr>
            <p:ph type="dt" sz="half" idx="10"/>
          </p:nvPr>
        </p:nvSpPr>
        <p:spPr>
          <a:xfrm>
            <a:off x="9183856" y="6272118"/>
            <a:ext cx="2743200" cy="365125"/>
          </a:xfrm>
          <a:prstGeom prst="rect">
            <a:avLst/>
          </a:prstGeom>
        </p:spPr>
        <p:txBody>
          <a:bodyPr/>
          <a:lstStyle>
            <a:lvl1pPr algn="r">
              <a:defRPr sz="1400"/>
            </a:lvl1pPr>
          </a:lstStyle>
          <a:p>
            <a:fld id="{E2E7F7EE-371E-439B-9CC3-E4069E65AA6A}" type="datetime1">
              <a:rPr lang="da-DK" smtClean="0"/>
              <a:t>24-01-2023</a:t>
            </a:fld>
            <a:endParaRPr lang="da-DK" dirty="0"/>
          </a:p>
        </p:txBody>
      </p:sp>
      <p:sp>
        <p:nvSpPr>
          <p:cNvPr id="5" name="Text Placeholder 3">
            <a:extLst>
              <a:ext uri="{FF2B5EF4-FFF2-40B4-BE49-F238E27FC236}">
                <a16:creationId xmlns:a16="http://schemas.microsoft.com/office/drawing/2014/main" id="{8D097B6C-669F-7645-B9D7-B780328DE487}"/>
              </a:ext>
            </a:extLst>
          </p:cNvPr>
          <p:cNvSpPr>
            <a:spLocks noGrp="1"/>
          </p:cNvSpPr>
          <p:nvPr>
            <p:ph type="body" sz="quarter" idx="11"/>
          </p:nvPr>
        </p:nvSpPr>
        <p:spPr>
          <a:xfrm>
            <a:off x="246474" y="1756186"/>
            <a:ext cx="8848725" cy="4265202"/>
          </a:xfrm>
        </p:spPr>
        <p:txBody>
          <a:bodyPr/>
          <a:lstStyle>
            <a:lvl1pPr marL="0" indent="0">
              <a:buNone/>
              <a:defRPr sz="4800">
                <a:solidFill>
                  <a:schemeClr val="bg1"/>
                </a:solidFill>
              </a:defRPr>
            </a:lvl1pPr>
            <a:lvl2pPr marL="685800" indent="-228600">
              <a:buSzPct val="80000"/>
              <a:buFont typeface="System Font Regular"/>
              <a:buChar char="●"/>
              <a:defRPr sz="1800">
                <a:solidFill>
                  <a:schemeClr val="bg1"/>
                </a:solidFill>
              </a:defRPr>
            </a:lvl2pPr>
            <a:lvl3pPr marL="1143000" indent="-228600">
              <a:buSzPct val="80000"/>
              <a:buFont typeface="System Font Regular"/>
              <a:buChar char="●"/>
              <a:defRPr sz="1800">
                <a:solidFill>
                  <a:schemeClr val="bg1"/>
                </a:solidFill>
              </a:defRPr>
            </a:lvl3pPr>
            <a:lvl4pPr marL="1600200" indent="-228600">
              <a:buSzPct val="80000"/>
              <a:buFont typeface="System Font Regular"/>
              <a:buChar char="●"/>
              <a:defRPr sz="1800">
                <a:solidFill>
                  <a:schemeClr val="bg1"/>
                </a:solidFill>
              </a:defRPr>
            </a:lvl4pPr>
            <a:lvl5pPr marL="2057400" indent="-228600">
              <a:buSzPct val="80000"/>
              <a:buFont typeface="System Font Regular"/>
              <a:buChar char="●"/>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2871828640"/>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Custom Layout_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3E5934-5849-C64D-9A98-41C93FC051B3}"/>
              </a:ext>
            </a:extLst>
          </p:cNvPr>
          <p:cNvSpPr>
            <a:spLocks noGrp="1"/>
          </p:cNvSpPr>
          <p:nvPr>
            <p:ph type="dt" sz="half" idx="10"/>
          </p:nvPr>
        </p:nvSpPr>
        <p:spPr/>
        <p:txBody>
          <a:bodyPr/>
          <a:lstStyle/>
          <a:p>
            <a:fld id="{10F00BB1-08D1-489E-8DB9-604B49B38DA8}" type="datetime1">
              <a:rPr lang="da-DK" smtClean="0"/>
              <a:t>24-01-2023</a:t>
            </a:fld>
            <a:endParaRPr lang="da-DK" dirty="0"/>
          </a:p>
        </p:txBody>
      </p:sp>
      <p:sp>
        <p:nvSpPr>
          <p:cNvPr id="7" name="Picture Placeholder 2">
            <a:extLst>
              <a:ext uri="{FF2B5EF4-FFF2-40B4-BE49-F238E27FC236}">
                <a16:creationId xmlns:a16="http://schemas.microsoft.com/office/drawing/2014/main" id="{E547C3B5-FFFA-EC44-ABA2-7BC6B1AB069B}"/>
              </a:ext>
            </a:extLst>
          </p:cNvPr>
          <p:cNvSpPr>
            <a:spLocks noGrp="1"/>
          </p:cNvSpPr>
          <p:nvPr>
            <p:ph type="pic" idx="1"/>
          </p:nvPr>
        </p:nvSpPr>
        <p:spPr>
          <a:xfrm>
            <a:off x="6351349" y="364525"/>
            <a:ext cx="5461808" cy="56567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10" name="Text Placeholder 3">
            <a:extLst>
              <a:ext uri="{FF2B5EF4-FFF2-40B4-BE49-F238E27FC236}">
                <a16:creationId xmlns:a16="http://schemas.microsoft.com/office/drawing/2014/main" id="{3B1BDB10-B3DA-2844-97BA-709FBB7614A9}"/>
              </a:ext>
            </a:extLst>
          </p:cNvPr>
          <p:cNvSpPr>
            <a:spLocks noGrp="1"/>
          </p:cNvSpPr>
          <p:nvPr>
            <p:ph type="body" sz="quarter" idx="11"/>
          </p:nvPr>
        </p:nvSpPr>
        <p:spPr>
          <a:xfrm>
            <a:off x="246475" y="1756185"/>
            <a:ext cx="5849526" cy="4265053"/>
          </a:xfrm>
        </p:spPr>
        <p:txBody>
          <a:bodyPr/>
          <a:lstStyle>
            <a:lvl1pPr marL="0" indent="0">
              <a:buNone/>
              <a:defRPr sz="4800">
                <a:solidFill>
                  <a:schemeClr val="bg1"/>
                </a:solidFill>
              </a:defRPr>
            </a:lvl1pPr>
            <a:lvl2pPr marL="685800" indent="-228600">
              <a:buSzPct val="80000"/>
              <a:buFont typeface="System Font Regular"/>
              <a:buChar char="●"/>
              <a:defRPr sz="1800">
                <a:solidFill>
                  <a:schemeClr val="bg1"/>
                </a:solidFill>
              </a:defRPr>
            </a:lvl2pPr>
            <a:lvl3pPr marL="1143000" indent="-228600">
              <a:buSzPct val="80000"/>
              <a:buFont typeface="System Font Regular"/>
              <a:buChar char="●"/>
              <a:defRPr sz="1800">
                <a:solidFill>
                  <a:schemeClr val="bg1"/>
                </a:solidFill>
              </a:defRPr>
            </a:lvl3pPr>
            <a:lvl4pPr marL="1600200" indent="-228600">
              <a:buSzPct val="80000"/>
              <a:buFont typeface="System Font Regular"/>
              <a:buChar char="●"/>
              <a:defRPr sz="1800">
                <a:solidFill>
                  <a:schemeClr val="bg1"/>
                </a:solidFill>
              </a:defRPr>
            </a:lvl4pPr>
            <a:lvl5pPr marL="2057400" indent="-228600">
              <a:buSzPct val="80000"/>
              <a:buFont typeface="System Font Regular"/>
              <a:buChar char="●"/>
              <a:defRPr sz="1800">
                <a:solidFill>
                  <a:schemeClr val="bg1"/>
                </a:solidFill>
              </a:defRPr>
            </a:lvl5p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le 1">
            <a:extLst>
              <a:ext uri="{FF2B5EF4-FFF2-40B4-BE49-F238E27FC236}">
                <a16:creationId xmlns:a16="http://schemas.microsoft.com/office/drawing/2014/main" id="{F705AC1F-4DE3-044C-A77E-E3F8CA67F614}"/>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Tree>
    <p:extLst>
      <p:ext uri="{BB962C8B-B14F-4D97-AF65-F5344CB8AC3E}">
        <p14:creationId xmlns:p14="http://schemas.microsoft.com/office/powerpoint/2010/main" val="1395087481"/>
      </p:ext>
    </p:extLst>
  </p:cSld>
  <p:clrMapOvr>
    <a:masterClrMapping/>
  </p:clrMapOvr>
  <p:extLst>
    <p:ext uri="{DCECCB84-F9BA-43D5-87BE-67443E8EF086}">
      <p15:sldGuideLst xmlns:p15="http://schemas.microsoft.com/office/powerpoint/2012/main">
        <p15:guide id="1" orient="horz" pos="21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Custom_two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5E5533-4CC7-6C40-B798-2CEB4820998D}"/>
              </a:ext>
            </a:extLst>
          </p:cNvPr>
          <p:cNvSpPr>
            <a:spLocks noGrp="1"/>
          </p:cNvSpPr>
          <p:nvPr>
            <p:ph type="dt" sz="half" idx="10"/>
          </p:nvPr>
        </p:nvSpPr>
        <p:spPr/>
        <p:txBody>
          <a:bodyPr/>
          <a:lstStyle/>
          <a:p>
            <a:fld id="{EFD9F26E-A3A0-4DB1-B1A0-88D170B3C30D}" type="datetime1">
              <a:rPr lang="da-DK" smtClean="0"/>
              <a:t>24-01-2023</a:t>
            </a:fld>
            <a:endParaRPr lang="da-DK" dirty="0"/>
          </a:p>
        </p:txBody>
      </p:sp>
      <p:sp>
        <p:nvSpPr>
          <p:cNvPr id="6" name="Text Placeholder 3">
            <a:extLst>
              <a:ext uri="{FF2B5EF4-FFF2-40B4-BE49-F238E27FC236}">
                <a16:creationId xmlns:a16="http://schemas.microsoft.com/office/drawing/2014/main" id="{8ADC508A-86B2-1344-9A2B-EC6EBA810619}"/>
              </a:ext>
            </a:extLst>
          </p:cNvPr>
          <p:cNvSpPr>
            <a:spLocks noGrp="1"/>
          </p:cNvSpPr>
          <p:nvPr>
            <p:ph type="body" sz="quarter" idx="11"/>
          </p:nvPr>
        </p:nvSpPr>
        <p:spPr>
          <a:xfrm>
            <a:off x="246475" y="1756186"/>
            <a:ext cx="5849526" cy="621254"/>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5" name="Text Placeholder 4">
            <a:extLst>
              <a:ext uri="{FF2B5EF4-FFF2-40B4-BE49-F238E27FC236}">
                <a16:creationId xmlns:a16="http://schemas.microsoft.com/office/drawing/2014/main" id="{0CC03A54-1494-3446-A3E9-B5D18AD420EF}"/>
              </a:ext>
            </a:extLst>
          </p:cNvPr>
          <p:cNvSpPr>
            <a:spLocks noGrp="1"/>
          </p:cNvSpPr>
          <p:nvPr>
            <p:ph type="body" sz="quarter" idx="12"/>
          </p:nvPr>
        </p:nvSpPr>
        <p:spPr>
          <a:xfrm>
            <a:off x="246063" y="2578100"/>
            <a:ext cx="5849937" cy="3443288"/>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9" name="Text Placeholder 3">
            <a:extLst>
              <a:ext uri="{FF2B5EF4-FFF2-40B4-BE49-F238E27FC236}">
                <a16:creationId xmlns:a16="http://schemas.microsoft.com/office/drawing/2014/main" id="{A4D3E2E7-5A46-1845-A0B2-FF47421A788A}"/>
              </a:ext>
            </a:extLst>
          </p:cNvPr>
          <p:cNvSpPr>
            <a:spLocks noGrp="1"/>
          </p:cNvSpPr>
          <p:nvPr>
            <p:ph type="body" sz="quarter" idx="13"/>
          </p:nvPr>
        </p:nvSpPr>
        <p:spPr>
          <a:xfrm>
            <a:off x="6098635" y="1756186"/>
            <a:ext cx="5849526" cy="621254"/>
          </a:xfrm>
        </p:spPr>
        <p:txBody>
          <a:bodyPr/>
          <a:lstStyle>
            <a:lvl1pPr marL="0" indent="0">
              <a:buNone/>
              <a:defRPr sz="4800"/>
            </a:lvl1pPr>
            <a:lvl2pPr marL="685800" indent="-228600">
              <a:buSzPct val="80000"/>
              <a:buFont typeface="System Font Regular"/>
              <a:buChar char="●"/>
              <a:defRPr sz="1800"/>
            </a:lvl2pPr>
            <a:lvl3pPr marL="1143000" indent="-228600">
              <a:buSzPct val="80000"/>
              <a:buFont typeface="System Font Regular"/>
              <a:buChar char="●"/>
              <a:defRPr sz="1800"/>
            </a:lvl3pPr>
            <a:lvl4pPr marL="1600200" indent="-228600">
              <a:buSzPct val="80000"/>
              <a:buFont typeface="System Font Regular"/>
              <a:buChar char="●"/>
              <a:defRPr sz="1800"/>
            </a:lvl4pPr>
            <a:lvl5pPr marL="2057400" indent="-228600">
              <a:buSzPct val="80000"/>
              <a:buFont typeface="System Font Regular"/>
              <a:buChar char="●"/>
              <a:defRPr sz="1800"/>
            </a:lvl5pPr>
          </a:lstStyle>
          <a:p>
            <a:pPr lvl="0"/>
            <a:r>
              <a:rPr lang="en-US" dirty="0"/>
              <a:t>Edit Master text</a:t>
            </a:r>
          </a:p>
        </p:txBody>
      </p:sp>
      <p:sp>
        <p:nvSpPr>
          <p:cNvPr id="10" name="Text Placeholder 4">
            <a:extLst>
              <a:ext uri="{FF2B5EF4-FFF2-40B4-BE49-F238E27FC236}">
                <a16:creationId xmlns:a16="http://schemas.microsoft.com/office/drawing/2014/main" id="{63980046-1431-E64A-A17C-5C079A74225A}"/>
              </a:ext>
            </a:extLst>
          </p:cNvPr>
          <p:cNvSpPr>
            <a:spLocks noGrp="1"/>
          </p:cNvSpPr>
          <p:nvPr>
            <p:ph type="body" sz="quarter" idx="14"/>
          </p:nvPr>
        </p:nvSpPr>
        <p:spPr>
          <a:xfrm>
            <a:off x="6098223" y="2578100"/>
            <a:ext cx="5849937" cy="3443288"/>
          </a:xfrm>
        </p:spPr>
        <p:txBody>
          <a:bodyPr>
            <a:normAutofit/>
          </a:bodyPr>
          <a:lstStyle>
            <a:lvl1pPr marL="0" indent="0">
              <a:lnSpc>
                <a:spcPct val="100000"/>
              </a:lnSpc>
              <a:buSzPct val="80000"/>
              <a:buFont typeface="System Font Regular"/>
              <a:buNone/>
              <a:defRPr sz="2000" b="0"/>
            </a:lvl1pPr>
            <a:lvl2pPr marL="685800" indent="-228600">
              <a:buSzPct val="80000"/>
              <a:buFont typeface="System Font Regular"/>
              <a:buChar char="●"/>
              <a:defRPr sz="2000"/>
            </a:lvl2pPr>
            <a:lvl3pPr marL="1143000" indent="-228600">
              <a:buSzPct val="80000"/>
              <a:buFont typeface="System Font Regular"/>
              <a:buChar char="●"/>
              <a:defRPr sz="2000"/>
            </a:lvl3pPr>
            <a:lvl4pPr marL="1600200" indent="-228600">
              <a:buSzPct val="80000"/>
              <a:buFont typeface="System Font Regular"/>
              <a:buChar char="●"/>
              <a:defRPr sz="2000"/>
            </a:lvl4pPr>
            <a:lvl5pPr marL="2057400" indent="-228600">
              <a:buSzPct val="80000"/>
              <a:buFont typeface="System Font Regular"/>
              <a:buChar cha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1" name="Title 1">
            <a:extLst>
              <a:ext uri="{FF2B5EF4-FFF2-40B4-BE49-F238E27FC236}">
                <a16:creationId xmlns:a16="http://schemas.microsoft.com/office/drawing/2014/main" id="{3AC50B87-B678-9E49-A3EE-FD6836CE159F}"/>
              </a:ext>
            </a:extLst>
          </p:cNvPr>
          <p:cNvSpPr>
            <a:spLocks noGrp="1"/>
          </p:cNvSpPr>
          <p:nvPr>
            <p:ph type="title"/>
          </p:nvPr>
        </p:nvSpPr>
        <p:spPr>
          <a:xfrm>
            <a:off x="285943" y="285176"/>
            <a:ext cx="5849341" cy="1325563"/>
          </a:xfrm>
        </p:spPr>
        <p:txBody>
          <a:bodyPr anchor="t" anchorCtr="0">
            <a:normAutofit/>
          </a:bodyPr>
          <a:lstStyle>
            <a:lvl1pPr>
              <a:defRPr sz="1800"/>
            </a:lvl1pPr>
          </a:lstStyle>
          <a:p>
            <a:r>
              <a:rPr lang="en-US" dirty="0"/>
              <a:t>Click to edit Master title style</a:t>
            </a:r>
            <a:endParaRPr lang="da-DK" dirty="0"/>
          </a:p>
        </p:txBody>
      </p:sp>
    </p:spTree>
    <p:extLst>
      <p:ext uri="{BB962C8B-B14F-4D97-AF65-F5344CB8AC3E}">
        <p14:creationId xmlns:p14="http://schemas.microsoft.com/office/powerpoint/2010/main" val="3646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B634D-0C2F-6148-924B-CAB40DD462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3" name="Text Placeholder 2">
            <a:extLst>
              <a:ext uri="{FF2B5EF4-FFF2-40B4-BE49-F238E27FC236}">
                <a16:creationId xmlns:a16="http://schemas.microsoft.com/office/drawing/2014/main" id="{E50F9679-C21B-9B46-A4A0-C73E44E09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Date Placeholder 2">
            <a:extLst>
              <a:ext uri="{FF2B5EF4-FFF2-40B4-BE49-F238E27FC236}">
                <a16:creationId xmlns:a16="http://schemas.microsoft.com/office/drawing/2014/main" id="{2C5B11DA-1AAE-6243-B4D7-942001152188}"/>
              </a:ext>
            </a:extLst>
          </p:cNvPr>
          <p:cNvSpPr>
            <a:spLocks noGrp="1"/>
          </p:cNvSpPr>
          <p:nvPr>
            <p:ph type="dt" sz="half" idx="2"/>
          </p:nvPr>
        </p:nvSpPr>
        <p:spPr>
          <a:xfrm>
            <a:off x="9183856" y="6272118"/>
            <a:ext cx="2743200" cy="365125"/>
          </a:xfrm>
          <a:prstGeom prst="rect">
            <a:avLst/>
          </a:prstGeom>
        </p:spPr>
        <p:txBody>
          <a:bodyPr lIns="90000" anchor="ctr" anchorCtr="0"/>
          <a:lstStyle>
            <a:lvl1pPr algn="r">
              <a:defRPr sz="1200"/>
            </a:lvl1pPr>
          </a:lstStyle>
          <a:p>
            <a:fld id="{CFB2CA2B-6C7A-4C83-9A0A-3090F1AB8581}" type="datetime1">
              <a:rPr lang="da-DK" smtClean="0"/>
              <a:t>24-01-2023</a:t>
            </a:fld>
            <a:endParaRPr lang="da-DK" dirty="0"/>
          </a:p>
        </p:txBody>
      </p:sp>
      <p:pic>
        <p:nvPicPr>
          <p:cNvPr id="5" name="Picture 4">
            <a:extLst>
              <a:ext uri="{FF2B5EF4-FFF2-40B4-BE49-F238E27FC236}">
                <a16:creationId xmlns:a16="http://schemas.microsoft.com/office/drawing/2014/main" id="{488D3C93-70F6-9A40-81C1-B27AC197E218}"/>
              </a:ext>
            </a:extLst>
          </p:cNvPr>
          <p:cNvPicPr>
            <a:picLocks noChangeAspect="1"/>
          </p:cNvPicPr>
          <p:nvPr userDrawn="1"/>
        </p:nvPicPr>
        <p:blipFill>
          <a:blip r:embed="rId22"/>
          <a:stretch>
            <a:fillRect/>
          </a:stretch>
        </p:blipFill>
        <p:spPr>
          <a:xfrm>
            <a:off x="418935" y="6349451"/>
            <a:ext cx="838529" cy="133287"/>
          </a:xfrm>
          <a:prstGeom prst="rect">
            <a:avLst/>
          </a:prstGeom>
        </p:spPr>
      </p:pic>
    </p:spTree>
    <p:extLst>
      <p:ext uri="{BB962C8B-B14F-4D97-AF65-F5344CB8AC3E}">
        <p14:creationId xmlns:p14="http://schemas.microsoft.com/office/powerpoint/2010/main" val="3176210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3">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7.pn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customXml" Target="../ink/ink1.xml"/><Relationship Id="rId4" Type="http://schemas.openxmlformats.org/officeDocument/2006/relationships/image" Target="../media/image4.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customXml" Target="../ink/ink2.xml"/><Relationship Id="rId4" Type="http://schemas.openxmlformats.org/officeDocument/2006/relationships/image" Target="../media/image4.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35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customXml" Target="../ink/ink3.xml"/><Relationship Id="rId4" Type="http://schemas.openxmlformats.org/officeDocument/2006/relationships/image" Target="../media/image4.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30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customXml" Target="../ink/ink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6155B8-4A17-4D55-AAB2-813CA1D56A73}"/>
              </a:ext>
            </a:extLst>
          </p:cNvPr>
          <p:cNvPicPr>
            <a:picLocks noChangeAspect="1"/>
          </p:cNvPicPr>
          <p:nvPr/>
        </p:nvPicPr>
        <p:blipFill>
          <a:blip r:embed="rId3"/>
          <a:stretch>
            <a:fillRect/>
          </a:stretch>
        </p:blipFill>
        <p:spPr>
          <a:xfrm>
            <a:off x="7063344" y="0"/>
            <a:ext cx="5128656" cy="6858000"/>
          </a:xfrm>
          <a:prstGeom prst="rect">
            <a:avLst/>
          </a:prstGeom>
        </p:spPr>
      </p:pic>
      <p:sp>
        <p:nvSpPr>
          <p:cNvPr id="9" name="Title 1">
            <a:extLst>
              <a:ext uri="{FF2B5EF4-FFF2-40B4-BE49-F238E27FC236}">
                <a16:creationId xmlns:a16="http://schemas.microsoft.com/office/drawing/2014/main" id="{FD60F562-A8EA-48F8-A2F0-71DCE211E733}"/>
              </a:ext>
            </a:extLst>
          </p:cNvPr>
          <p:cNvSpPr>
            <a:spLocks noGrp="1"/>
          </p:cNvSpPr>
          <p:nvPr>
            <p:ph type="title"/>
          </p:nvPr>
        </p:nvSpPr>
        <p:spPr>
          <a:xfrm>
            <a:off x="279318" y="285176"/>
            <a:ext cx="4577908" cy="1929518"/>
          </a:xfrm>
        </p:spPr>
        <p:txBody>
          <a:bodyPr>
            <a:normAutofit fontScale="90000"/>
          </a:bodyPr>
          <a:lstStyle/>
          <a:p>
            <a:pPr algn="l" fontAlgn="base"/>
            <a:r>
              <a:rPr lang="da-DK" dirty="0">
                <a:solidFill>
                  <a:schemeClr val="tx2"/>
                </a:solidFill>
              </a:rPr>
              <a:t>Skyttevænget </a:t>
            </a:r>
            <a:br>
              <a:rPr lang="da-DK" dirty="0">
                <a:solidFill>
                  <a:schemeClr val="tx2"/>
                </a:solidFill>
              </a:rPr>
            </a:br>
            <a:br>
              <a:rPr lang="da-DK" dirty="0">
                <a:solidFill>
                  <a:schemeClr val="tx2"/>
                </a:solidFill>
              </a:rPr>
            </a:br>
            <a:r>
              <a:rPr lang="da-DK" dirty="0">
                <a:solidFill>
                  <a:schemeClr val="tx2"/>
                </a:solidFill>
              </a:rPr>
              <a:t>Informationsmøde </a:t>
            </a:r>
            <a:br>
              <a:rPr lang="da-DK" dirty="0">
                <a:solidFill>
                  <a:schemeClr val="tx2"/>
                </a:solidFill>
              </a:rPr>
            </a:br>
            <a:br>
              <a:rPr lang="da-DK" dirty="0">
                <a:solidFill>
                  <a:schemeClr val="tx2"/>
                </a:solidFill>
              </a:rPr>
            </a:br>
            <a:r>
              <a:rPr lang="da-DK" dirty="0">
                <a:solidFill>
                  <a:schemeClr val="tx2"/>
                </a:solidFill>
              </a:rPr>
              <a:t>Onsdag, den 25. januar 2023, Kl. 18 - 20</a:t>
            </a: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sz="1000" b="0" dirty="0">
                <a:solidFill>
                  <a:schemeClr val="tx2"/>
                </a:solidFill>
              </a:rPr>
            </a:br>
            <a:br>
              <a:rPr lang="da-DK" sz="1000" b="0" dirty="0">
                <a:solidFill>
                  <a:srgbClr val="566036"/>
                </a:solidFill>
                <a:latin typeface="Italian Plate No2 Expanded"/>
              </a:rPr>
            </a:br>
            <a:br>
              <a:rPr lang="da-DK" sz="1000" b="0" dirty="0">
                <a:solidFill>
                  <a:srgbClr val="566036"/>
                </a:solidFill>
                <a:latin typeface="Italian Plate No2 Expanded"/>
              </a:rPr>
            </a:br>
            <a:br>
              <a:rPr lang="da-DK" sz="1000" b="0" dirty="0">
                <a:solidFill>
                  <a:srgbClr val="566036"/>
                </a:solidFill>
                <a:latin typeface="Italian Plate No2 Expanded"/>
              </a:rPr>
            </a:br>
            <a:br>
              <a:rPr lang="da-DK" sz="1000" dirty="0"/>
            </a:br>
            <a:br>
              <a:rPr lang="da-DK" sz="1000" dirty="0"/>
            </a:br>
            <a:br>
              <a:rPr lang="da-DK" sz="1000" dirty="0"/>
            </a:br>
            <a:endParaRPr lang="da-DK" sz="1000" dirty="0"/>
          </a:p>
        </p:txBody>
      </p:sp>
      <p:pic>
        <p:nvPicPr>
          <p:cNvPr id="3" name="Picture 2">
            <a:extLst>
              <a:ext uri="{FF2B5EF4-FFF2-40B4-BE49-F238E27FC236}">
                <a16:creationId xmlns:a16="http://schemas.microsoft.com/office/drawing/2014/main" id="{2CE4A124-27EC-4379-B2E7-927CEBE43C80}"/>
              </a:ext>
            </a:extLst>
          </p:cNvPr>
          <p:cNvPicPr>
            <a:picLocks noChangeAspect="1"/>
          </p:cNvPicPr>
          <p:nvPr/>
        </p:nvPicPr>
        <p:blipFill>
          <a:blip r:embed="rId4"/>
          <a:stretch>
            <a:fillRect/>
          </a:stretch>
        </p:blipFill>
        <p:spPr>
          <a:xfrm>
            <a:off x="279318" y="6252411"/>
            <a:ext cx="5521430" cy="423013"/>
          </a:xfrm>
          <a:prstGeom prst="rect">
            <a:avLst/>
          </a:prstGeom>
        </p:spPr>
      </p:pic>
    </p:spTree>
    <p:extLst>
      <p:ext uri="{BB962C8B-B14F-4D97-AF65-F5344CB8AC3E}">
        <p14:creationId xmlns:p14="http://schemas.microsoft.com/office/powerpoint/2010/main" val="802539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186857" y="379953"/>
            <a:ext cx="4088364" cy="3558384"/>
          </a:xfrm>
        </p:spPr>
        <p:txBody>
          <a:bodyPr>
            <a:normAutofit fontScale="90000"/>
          </a:bodyPr>
          <a:lstStyle/>
          <a:p>
            <a:pPr fontAlgn="base"/>
            <a:r>
              <a:rPr lang="da-DK" sz="1800" dirty="0">
                <a:solidFill>
                  <a:schemeClr val="tx2"/>
                </a:solidFill>
              </a:rPr>
              <a:t>Indhold og generelle forbedringer</a:t>
            </a:r>
            <a:br>
              <a:rPr lang="da-DK" dirty="0">
                <a:solidFill>
                  <a:schemeClr val="tx2"/>
                </a:solidFill>
              </a:rPr>
            </a:br>
            <a:br>
              <a:rPr lang="da-DK" dirty="0">
                <a:solidFill>
                  <a:schemeClr val="tx2"/>
                </a:solidFill>
              </a:rPr>
            </a:br>
            <a:r>
              <a:rPr lang="da-DK" dirty="0">
                <a:solidFill>
                  <a:schemeClr val="tx2"/>
                </a:solidFill>
              </a:rPr>
              <a:t>Klimaskærm </a:t>
            </a:r>
            <a:br>
              <a:rPr lang="da-DK" dirty="0">
                <a:solidFill>
                  <a:schemeClr val="tx2"/>
                </a:solidFill>
              </a:rPr>
            </a:br>
            <a:br>
              <a:rPr lang="da-DK" sz="1000" b="0" dirty="0">
                <a:solidFill>
                  <a:srgbClr val="566036"/>
                </a:solidFill>
                <a:latin typeface="Italian Plate No2 Expanded"/>
              </a:rPr>
            </a:br>
            <a:br>
              <a:rPr lang="da-DK" sz="1000" b="0" dirty="0">
                <a:solidFill>
                  <a:schemeClr val="tx2"/>
                </a:solidFill>
              </a:rPr>
            </a:br>
            <a:r>
              <a:rPr lang="da-DK" sz="1100" b="0" dirty="0">
                <a:solidFill>
                  <a:schemeClr val="tx2"/>
                </a:solidFill>
              </a:rPr>
              <a:t>Nyt tag og varmeisolering, nye tagrender og nedløb</a:t>
            </a:r>
            <a:br>
              <a:rPr lang="da-DK" sz="1100" b="0" dirty="0">
                <a:solidFill>
                  <a:schemeClr val="tx2"/>
                </a:solidFill>
              </a:rPr>
            </a:br>
            <a:br>
              <a:rPr lang="da-DK" sz="1100" b="0" dirty="0">
                <a:solidFill>
                  <a:schemeClr val="tx2"/>
                </a:solidFill>
              </a:rPr>
            </a:br>
            <a:r>
              <a:rPr lang="da-DK" sz="1100" b="0" dirty="0">
                <a:solidFill>
                  <a:schemeClr val="tx2"/>
                </a:solidFill>
              </a:rPr>
              <a:t>Hulmursisolering i facader og gavle</a:t>
            </a:r>
            <a:br>
              <a:rPr lang="da-DK" sz="1100" b="0" dirty="0">
                <a:solidFill>
                  <a:schemeClr val="tx2"/>
                </a:solidFill>
              </a:rPr>
            </a:br>
            <a:br>
              <a:rPr lang="da-DK" sz="1100" b="0" dirty="0">
                <a:solidFill>
                  <a:schemeClr val="tx2"/>
                </a:solidFill>
              </a:rPr>
            </a:br>
            <a:r>
              <a:rPr lang="da-DK" sz="1100" b="0" dirty="0">
                <a:solidFill>
                  <a:schemeClr val="tx2"/>
                </a:solidFill>
              </a:rPr>
              <a:t>Reparation af murværk og fuger</a:t>
            </a:r>
            <a:br>
              <a:rPr lang="da-DK" sz="1100" b="0" dirty="0">
                <a:solidFill>
                  <a:schemeClr val="tx2"/>
                </a:solidFill>
              </a:rPr>
            </a:br>
            <a:br>
              <a:rPr lang="da-DK" sz="1100" b="0" dirty="0">
                <a:solidFill>
                  <a:schemeClr val="tx2"/>
                </a:solidFill>
              </a:rPr>
            </a:br>
            <a:r>
              <a:rPr lang="da-DK" sz="1100" b="0" dirty="0">
                <a:solidFill>
                  <a:schemeClr val="tx2"/>
                </a:solidFill>
              </a:rPr>
              <a:t>Nye vinduer med 3 lag glas</a:t>
            </a:r>
            <a:br>
              <a:rPr lang="da-DK" sz="1100" b="0" dirty="0">
                <a:solidFill>
                  <a:schemeClr val="tx2"/>
                </a:solidFill>
              </a:rPr>
            </a:br>
            <a:br>
              <a:rPr lang="da-DK" sz="1100" b="0" dirty="0">
                <a:solidFill>
                  <a:schemeClr val="tx2"/>
                </a:solidFill>
              </a:rPr>
            </a:br>
            <a:r>
              <a:rPr lang="da-DK" sz="1100" b="0" dirty="0">
                <a:solidFill>
                  <a:schemeClr val="tx2"/>
                </a:solidFill>
              </a:rPr>
              <a:t>Franske altaner på 1 og 2 sal, udadgående terrassedøre i stue</a:t>
            </a:r>
            <a:br>
              <a:rPr lang="da-DK" sz="1100" b="0" dirty="0">
                <a:solidFill>
                  <a:schemeClr val="tx2"/>
                </a:solidFill>
              </a:rPr>
            </a:br>
            <a:br>
              <a:rPr lang="da-DK" sz="1100" b="0" dirty="0">
                <a:solidFill>
                  <a:schemeClr val="tx2"/>
                </a:solidFill>
              </a:rPr>
            </a:br>
            <a:r>
              <a:rPr lang="da-DK" sz="1100" b="0" dirty="0">
                <a:solidFill>
                  <a:schemeClr val="tx2"/>
                </a:solidFill>
              </a:rPr>
              <a:t>Varmeisolering mod kælder</a:t>
            </a:r>
            <a:br>
              <a:rPr lang="da-DK" sz="1100" b="0" dirty="0">
                <a:solidFill>
                  <a:schemeClr val="tx2"/>
                </a:solidFill>
              </a:rPr>
            </a:br>
            <a:br>
              <a:rPr lang="da-DK" sz="1100" b="0" dirty="0">
                <a:solidFill>
                  <a:schemeClr val="tx2"/>
                </a:solidFill>
              </a:rPr>
            </a:br>
            <a:r>
              <a:rPr lang="da-DK" sz="1100" b="0" dirty="0">
                <a:solidFill>
                  <a:schemeClr val="tx2"/>
                </a:solidFill>
              </a:rPr>
              <a:t>Nye kælderrum med metalvægge</a:t>
            </a: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endParaRPr lang="da-DK" sz="1100" dirty="0">
              <a:solidFill>
                <a:schemeClr val="tx2"/>
              </a:solidFill>
            </a:endParaRPr>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3" name="Picture 2">
            <a:extLst>
              <a:ext uri="{FF2B5EF4-FFF2-40B4-BE49-F238E27FC236}">
                <a16:creationId xmlns:a16="http://schemas.microsoft.com/office/drawing/2014/main" id="{683349D1-B025-4F4B-8C3A-C539178A1DE4}"/>
              </a:ext>
            </a:extLst>
          </p:cNvPr>
          <p:cNvPicPr>
            <a:picLocks noChangeAspect="1"/>
          </p:cNvPicPr>
          <p:nvPr/>
        </p:nvPicPr>
        <p:blipFill>
          <a:blip r:embed="rId5"/>
          <a:stretch>
            <a:fillRect/>
          </a:stretch>
        </p:blipFill>
        <p:spPr>
          <a:xfrm>
            <a:off x="4924156" y="145381"/>
            <a:ext cx="6988526" cy="6197526"/>
          </a:xfrm>
          <a:prstGeom prst="rect">
            <a:avLst/>
          </a:prstGeom>
        </p:spPr>
      </p:pic>
    </p:spTree>
    <p:extLst>
      <p:ext uri="{BB962C8B-B14F-4D97-AF65-F5344CB8AC3E}">
        <p14:creationId xmlns:p14="http://schemas.microsoft.com/office/powerpoint/2010/main" val="313625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031754E-62FB-40D2-AC60-43791CC61C4F}"/>
              </a:ext>
            </a:extLst>
          </p:cNvPr>
          <p:cNvSpPr>
            <a:spLocks noGrp="1"/>
          </p:cNvSpPr>
          <p:nvPr>
            <p:ph type="title"/>
          </p:nvPr>
        </p:nvSpPr>
        <p:spPr>
          <a:xfrm>
            <a:off x="279319" y="231958"/>
            <a:ext cx="5889338" cy="6110949"/>
          </a:xfrm>
        </p:spPr>
        <p:txBody>
          <a:bodyPr>
            <a:normAutofit fontScale="90000"/>
          </a:bodyPr>
          <a:lstStyle/>
          <a:p>
            <a:pPr fontAlgn="base"/>
            <a:r>
              <a:rPr lang="da-DK" sz="1800" dirty="0">
                <a:solidFill>
                  <a:schemeClr val="tx2"/>
                </a:solidFill>
              </a:rPr>
              <a:t>Indhold og generelle forbedringer</a:t>
            </a:r>
            <a:br>
              <a:rPr lang="da-DK" dirty="0">
                <a:solidFill>
                  <a:schemeClr val="tx2"/>
                </a:solidFill>
              </a:rPr>
            </a:br>
            <a:r>
              <a:rPr lang="da-DK" dirty="0">
                <a:solidFill>
                  <a:schemeClr val="tx2"/>
                </a:solidFill>
              </a:rPr>
              <a:t>Bæredygtige tiltag</a:t>
            </a:r>
            <a:br>
              <a:rPr lang="da-DK" sz="1000" b="0" dirty="0">
                <a:solidFill>
                  <a:schemeClr val="tx2"/>
                </a:solidFill>
              </a:rPr>
            </a:br>
            <a:br>
              <a:rPr lang="da-DK" sz="1000" dirty="0">
                <a:solidFill>
                  <a:schemeClr val="tx2"/>
                </a:solidFill>
              </a:rPr>
            </a:br>
            <a:r>
              <a:rPr lang="da-DK" sz="1000" dirty="0">
                <a:solidFill>
                  <a:schemeClr val="tx2"/>
                </a:solidFill>
              </a:rPr>
              <a:t>Solenergi</a:t>
            </a:r>
            <a:br>
              <a:rPr lang="da-DK" sz="1000" dirty="0">
                <a:solidFill>
                  <a:schemeClr val="tx2"/>
                </a:solidFill>
              </a:rPr>
            </a:br>
            <a:r>
              <a:rPr lang="da-DK" sz="1000" b="0" dirty="0">
                <a:solidFill>
                  <a:schemeClr val="tx2"/>
                </a:solidFill>
              </a:rPr>
              <a:t>Solceller på blok 6  - klimavenlig strøm til fællesvaskeri </a:t>
            </a:r>
            <a:br>
              <a:rPr lang="da-DK" sz="1000" b="0" dirty="0">
                <a:solidFill>
                  <a:schemeClr val="tx2"/>
                </a:solidFill>
              </a:rPr>
            </a:br>
            <a:br>
              <a:rPr lang="da-DK" sz="1000" dirty="0">
                <a:solidFill>
                  <a:schemeClr val="tx2"/>
                </a:solidFill>
              </a:rPr>
            </a:br>
            <a:r>
              <a:rPr lang="da-DK" sz="1000" dirty="0">
                <a:solidFill>
                  <a:schemeClr val="tx2"/>
                </a:solidFill>
              </a:rPr>
              <a:t>Energibesparelser CO₂ </a:t>
            </a:r>
            <a:br>
              <a:rPr lang="da-DK" sz="1000" dirty="0">
                <a:solidFill>
                  <a:schemeClr val="tx2"/>
                </a:solidFill>
              </a:rPr>
            </a:br>
            <a:r>
              <a:rPr lang="da-DK" sz="1000" b="0" dirty="0">
                <a:solidFill>
                  <a:schemeClr val="tx2"/>
                </a:solidFill>
              </a:rPr>
              <a:t>Varmeisolering loftrum kælder facader </a:t>
            </a:r>
            <a:br>
              <a:rPr lang="da-DK" sz="1000" b="0" dirty="0">
                <a:solidFill>
                  <a:schemeClr val="tx2"/>
                </a:solidFill>
              </a:rPr>
            </a:br>
            <a:r>
              <a:rPr lang="da-DK" sz="1000" b="0" dirty="0">
                <a:solidFill>
                  <a:schemeClr val="tx2"/>
                </a:solidFill>
              </a:rPr>
              <a:t>Nye effektive vinduer </a:t>
            </a:r>
            <a:br>
              <a:rPr lang="da-DK" sz="1000" b="0" dirty="0">
                <a:solidFill>
                  <a:schemeClr val="tx2"/>
                </a:solidFill>
              </a:rPr>
            </a:br>
            <a:r>
              <a:rPr lang="da-DK" sz="1000" b="0" dirty="0">
                <a:solidFill>
                  <a:schemeClr val="tx2"/>
                </a:solidFill>
              </a:rPr>
              <a:t>Varmeisolering teknik</a:t>
            </a:r>
            <a:br>
              <a:rPr lang="da-DK" sz="1000" b="0" dirty="0">
                <a:solidFill>
                  <a:schemeClr val="tx2"/>
                </a:solidFill>
              </a:rPr>
            </a:br>
            <a:r>
              <a:rPr lang="da-DK" sz="1000" b="0" dirty="0">
                <a:solidFill>
                  <a:schemeClr val="tx2"/>
                </a:solidFill>
              </a:rPr>
              <a:t>Tættere facade</a:t>
            </a:r>
            <a:br>
              <a:rPr lang="da-DK" sz="1000" b="0" dirty="0">
                <a:solidFill>
                  <a:schemeClr val="tx2"/>
                </a:solidFill>
              </a:rPr>
            </a:br>
            <a:r>
              <a:rPr lang="da-DK" sz="1000" b="0" dirty="0">
                <a:solidFill>
                  <a:schemeClr val="tx2"/>
                </a:solidFill>
              </a:rPr>
              <a:t>Mindre energiforbrug til opvarmning af bygninger og varmt vand</a:t>
            </a:r>
            <a:br>
              <a:rPr lang="da-DK" sz="1000" b="0" dirty="0">
                <a:solidFill>
                  <a:schemeClr val="tx2"/>
                </a:solidFill>
              </a:rPr>
            </a:br>
            <a:r>
              <a:rPr lang="da-DK" sz="1000" dirty="0">
                <a:solidFill>
                  <a:schemeClr val="tx2"/>
                </a:solidFill>
              </a:rPr>
              <a:t>Besparelser på varmeregningen</a:t>
            </a:r>
            <a:br>
              <a:rPr lang="da-DK" sz="1000" dirty="0">
                <a:solidFill>
                  <a:schemeClr val="tx2"/>
                </a:solidFill>
              </a:rPr>
            </a:br>
            <a:br>
              <a:rPr lang="da-DK" sz="1000" b="0" dirty="0">
                <a:solidFill>
                  <a:schemeClr val="tx2"/>
                </a:solidFill>
              </a:rPr>
            </a:br>
            <a:r>
              <a:rPr lang="da-DK" sz="1000" b="0" dirty="0">
                <a:solidFill>
                  <a:schemeClr val="tx2"/>
                </a:solidFill>
              </a:rPr>
              <a:t>Samtlige energitiltag flytter bebyggelsens energimærke fra</a:t>
            </a:r>
            <a:br>
              <a:rPr lang="da-DK" sz="1000" b="0" dirty="0">
                <a:solidFill>
                  <a:schemeClr val="tx2"/>
                </a:solidFill>
              </a:rPr>
            </a:br>
            <a:r>
              <a:rPr lang="da-DK" sz="1000" b="0" dirty="0">
                <a:solidFill>
                  <a:schemeClr val="tx2"/>
                </a:solidFill>
              </a:rPr>
              <a:t>nuværende E til fremtidigt C efter renoveringen.</a:t>
            </a:r>
            <a:br>
              <a:rPr lang="da-DK" sz="1000" dirty="0">
                <a:solidFill>
                  <a:schemeClr val="tx2"/>
                </a:solidFill>
              </a:rPr>
            </a:br>
            <a:br>
              <a:rPr lang="da-DK" sz="1000" b="0" dirty="0">
                <a:solidFill>
                  <a:schemeClr val="tx2"/>
                </a:solidFill>
              </a:rPr>
            </a:br>
            <a:r>
              <a:rPr lang="da-DK" sz="1000" dirty="0">
                <a:solidFill>
                  <a:schemeClr val="tx2"/>
                </a:solidFill>
              </a:rPr>
              <a:t>Vandbesparelser</a:t>
            </a:r>
            <a:br>
              <a:rPr lang="da-DK" sz="1000" b="0" dirty="0">
                <a:solidFill>
                  <a:schemeClr val="tx2"/>
                </a:solidFill>
              </a:rPr>
            </a:br>
            <a:r>
              <a:rPr lang="da-DK" sz="1000" b="0" dirty="0">
                <a:solidFill>
                  <a:schemeClr val="tx2"/>
                </a:solidFill>
              </a:rPr>
              <a:t>Mindre vandforbrug på toiletskyl og vandhaner </a:t>
            </a:r>
            <a:br>
              <a:rPr lang="da-DK" sz="1000" b="0" dirty="0">
                <a:solidFill>
                  <a:schemeClr val="tx2"/>
                </a:solidFill>
              </a:rPr>
            </a:br>
            <a:r>
              <a:rPr lang="da-DK" sz="1000" b="0" dirty="0">
                <a:solidFill>
                  <a:schemeClr val="tx2"/>
                </a:solidFill>
              </a:rPr>
              <a:t>Individuelle vandmåler - du betaler kun for dit eget forbrug</a:t>
            </a:r>
            <a:br>
              <a:rPr lang="da-DK" sz="1000" dirty="0">
                <a:solidFill>
                  <a:schemeClr val="tx2"/>
                </a:solidFill>
              </a:rPr>
            </a:br>
            <a:r>
              <a:rPr lang="da-DK" sz="1000" dirty="0">
                <a:solidFill>
                  <a:schemeClr val="tx2"/>
                </a:solidFill>
              </a:rPr>
              <a:t>Besparelser på vandregningen</a:t>
            </a:r>
            <a:br>
              <a:rPr lang="da-DK" sz="1000" dirty="0">
                <a:solidFill>
                  <a:schemeClr val="tx2"/>
                </a:solidFill>
              </a:rPr>
            </a:br>
            <a:br>
              <a:rPr lang="da-DK" sz="1000" dirty="0">
                <a:solidFill>
                  <a:schemeClr val="tx2"/>
                </a:solidFill>
              </a:rPr>
            </a:br>
            <a:r>
              <a:rPr lang="da-DK" sz="1000" dirty="0">
                <a:solidFill>
                  <a:schemeClr val="tx2"/>
                </a:solidFill>
              </a:rPr>
              <a:t>Indeklima</a:t>
            </a:r>
            <a:br>
              <a:rPr lang="da-DK" sz="1000" dirty="0">
                <a:solidFill>
                  <a:schemeClr val="tx2"/>
                </a:solidFill>
              </a:rPr>
            </a:br>
            <a:r>
              <a:rPr lang="da-DK" sz="1000" b="0" dirty="0">
                <a:solidFill>
                  <a:schemeClr val="tx2"/>
                </a:solidFill>
              </a:rPr>
              <a:t>Behovstyret ventilation med CO₂ måling</a:t>
            </a:r>
            <a:br>
              <a:rPr lang="da-DK" sz="1000" b="0" dirty="0">
                <a:solidFill>
                  <a:schemeClr val="tx2"/>
                </a:solidFill>
              </a:rPr>
            </a:br>
            <a:r>
              <a:rPr lang="da-DK" sz="1000" b="0" dirty="0">
                <a:solidFill>
                  <a:schemeClr val="tx2"/>
                </a:solidFill>
              </a:rPr>
              <a:t>Rene byggematerialer uden kemi naturmaling kalkmørtel </a:t>
            </a:r>
            <a:br>
              <a:rPr lang="da-DK" sz="1000" dirty="0">
                <a:solidFill>
                  <a:schemeClr val="tx2"/>
                </a:solidFill>
              </a:rPr>
            </a:br>
            <a:r>
              <a:rPr lang="da-DK" sz="1000" b="0" dirty="0">
                <a:solidFill>
                  <a:schemeClr val="tx2"/>
                </a:solidFill>
              </a:rPr>
              <a:t>Bedre indeklima varme, lys og luft</a:t>
            </a:r>
            <a:br>
              <a:rPr lang="da-DK" sz="1000" b="0" dirty="0">
                <a:solidFill>
                  <a:schemeClr val="tx2"/>
                </a:solidFill>
              </a:rPr>
            </a:br>
            <a:br>
              <a:rPr lang="da-DK" sz="1000" b="0" dirty="0">
                <a:solidFill>
                  <a:schemeClr val="tx2"/>
                </a:solidFill>
              </a:rPr>
            </a:br>
            <a:r>
              <a:rPr lang="da-DK" sz="1000" dirty="0">
                <a:solidFill>
                  <a:schemeClr val="tx2"/>
                </a:solidFill>
              </a:rPr>
              <a:t>Genbrug</a:t>
            </a:r>
            <a:br>
              <a:rPr lang="da-DK" sz="1000" b="0" dirty="0">
                <a:solidFill>
                  <a:schemeClr val="tx2"/>
                </a:solidFill>
              </a:rPr>
            </a:br>
            <a:r>
              <a:rPr lang="da-DK" sz="1000" b="0" dirty="0">
                <a:solidFill>
                  <a:schemeClr val="tx2"/>
                </a:solidFill>
              </a:rPr>
              <a:t>Mursten </a:t>
            </a:r>
            <a:br>
              <a:rPr lang="da-DK" sz="1000" b="0" dirty="0">
                <a:solidFill>
                  <a:schemeClr val="tx2"/>
                </a:solidFill>
              </a:rPr>
            </a:br>
            <a:r>
              <a:rPr lang="da-DK" sz="1000" b="0" dirty="0">
                <a:solidFill>
                  <a:schemeClr val="tx2"/>
                </a:solidFill>
              </a:rPr>
              <a:t>Vinduesplader</a:t>
            </a:r>
            <a:br>
              <a:rPr lang="da-DK" sz="1000" b="0" dirty="0">
                <a:solidFill>
                  <a:schemeClr val="tx2"/>
                </a:solidFill>
              </a:rPr>
            </a:br>
            <a:r>
              <a:rPr lang="da-DK" sz="1000" b="0" dirty="0">
                <a:solidFill>
                  <a:schemeClr val="tx2"/>
                </a:solidFill>
              </a:rPr>
              <a:t>Gulvbrædder</a:t>
            </a:r>
            <a:br>
              <a:rPr lang="da-DK" sz="1000" b="0" dirty="0">
                <a:solidFill>
                  <a:schemeClr val="tx2"/>
                </a:solidFill>
              </a:rPr>
            </a:br>
            <a:r>
              <a:rPr lang="da-DK" sz="1000" b="0" dirty="0">
                <a:solidFill>
                  <a:schemeClr val="tx2"/>
                </a:solidFill>
              </a:rPr>
              <a:t>Døre </a:t>
            </a:r>
            <a:br>
              <a:rPr lang="da-DK" sz="1000" b="0" dirty="0">
                <a:solidFill>
                  <a:schemeClr val="tx2"/>
                </a:solidFill>
              </a:rPr>
            </a:br>
            <a:br>
              <a:rPr lang="da-DK" sz="1000" b="0" dirty="0">
                <a:solidFill>
                  <a:schemeClr val="tx2"/>
                </a:solidFill>
              </a:rPr>
            </a:br>
            <a:r>
              <a:rPr lang="da-DK" sz="1000" dirty="0">
                <a:solidFill>
                  <a:schemeClr val="tx2"/>
                </a:solidFill>
              </a:rPr>
              <a:t>Byggeplads</a:t>
            </a:r>
            <a:br>
              <a:rPr lang="da-DK" sz="1000" b="0" dirty="0">
                <a:solidFill>
                  <a:schemeClr val="tx2"/>
                </a:solidFill>
              </a:rPr>
            </a:br>
            <a:r>
              <a:rPr lang="da-DK" sz="1000" b="0" dirty="0">
                <a:solidFill>
                  <a:schemeClr val="tx2"/>
                </a:solidFill>
              </a:rPr>
              <a:t>Energibesparelser vand og el</a:t>
            </a:r>
            <a:br>
              <a:rPr lang="da-DK" sz="1000" b="0" dirty="0">
                <a:solidFill>
                  <a:schemeClr val="tx2"/>
                </a:solidFill>
              </a:rPr>
            </a:br>
            <a:r>
              <a:rPr lang="da-DK" sz="1000" b="0" dirty="0">
                <a:solidFill>
                  <a:schemeClr val="tx2"/>
                </a:solidFill>
              </a:rPr>
              <a:t>Transport af byggematerialer og jord</a:t>
            </a:r>
            <a:br>
              <a:rPr lang="da-DK" sz="1000" b="0" dirty="0">
                <a:solidFill>
                  <a:schemeClr val="tx2"/>
                </a:solidFill>
              </a:rPr>
            </a:br>
            <a:br>
              <a:rPr lang="da-DK" sz="1000" dirty="0">
                <a:solidFill>
                  <a:schemeClr val="tx2"/>
                </a:solidFill>
              </a:rPr>
            </a:br>
            <a:r>
              <a:rPr lang="da-DK" sz="1000" dirty="0">
                <a:solidFill>
                  <a:schemeClr val="tx2"/>
                </a:solidFill>
              </a:rPr>
              <a:t>Biodiversitet </a:t>
            </a:r>
            <a:br>
              <a:rPr lang="da-DK" sz="1000" b="0" dirty="0">
                <a:solidFill>
                  <a:schemeClr val="tx2"/>
                </a:solidFill>
              </a:rPr>
            </a:br>
            <a:r>
              <a:rPr lang="da-DK" sz="1000" b="0" dirty="0">
                <a:solidFill>
                  <a:schemeClr val="tx2"/>
                </a:solidFill>
              </a:rPr>
              <a:t>Mere natur og blomstrende planter</a:t>
            </a:r>
            <a:br>
              <a:rPr lang="da-DK" sz="1000" b="0" dirty="0">
                <a:solidFill>
                  <a:schemeClr val="tx2"/>
                </a:solidFill>
              </a:rPr>
            </a:br>
            <a:br>
              <a:rPr lang="da-DK" sz="1000" b="0" dirty="0">
                <a:solidFill>
                  <a:schemeClr val="tx2"/>
                </a:solidFill>
              </a:rPr>
            </a:br>
            <a:r>
              <a:rPr lang="da-DK" sz="1000" dirty="0">
                <a:solidFill>
                  <a:schemeClr val="tx2"/>
                </a:solidFill>
              </a:rPr>
              <a:t>Social</a:t>
            </a:r>
            <a:br>
              <a:rPr lang="da-DK" sz="1000" dirty="0">
                <a:solidFill>
                  <a:schemeClr val="tx2"/>
                </a:solidFill>
              </a:rPr>
            </a:br>
            <a:r>
              <a:rPr lang="da-DK" sz="1000" b="0" dirty="0">
                <a:solidFill>
                  <a:schemeClr val="tx2"/>
                </a:solidFill>
              </a:rPr>
              <a:t>Beboerhus</a:t>
            </a:r>
            <a:br>
              <a:rPr lang="da-DK" sz="1000" b="0" dirty="0">
                <a:solidFill>
                  <a:schemeClr val="tx2"/>
                </a:solidFill>
              </a:rPr>
            </a:br>
            <a:r>
              <a:rPr lang="da-DK" sz="1000" b="0" dirty="0">
                <a:solidFill>
                  <a:schemeClr val="tx2"/>
                </a:solidFill>
              </a:rPr>
              <a:t>Krav om 14% lærlinge</a:t>
            </a:r>
            <a:br>
              <a:rPr lang="da-DK" sz="1000" b="0" dirty="0">
                <a:solidFill>
                  <a:schemeClr val="tx2"/>
                </a:solidFill>
              </a:rPr>
            </a:br>
            <a:r>
              <a:rPr lang="da-DK" sz="1000" b="0" dirty="0">
                <a:solidFill>
                  <a:schemeClr val="tx2"/>
                </a:solidFill>
              </a:rPr>
              <a:t>Sikring imod social dumping </a:t>
            </a:r>
            <a:br>
              <a:rPr lang="da-DK" sz="1000" b="0" dirty="0">
                <a:solidFill>
                  <a:schemeClr val="tx2"/>
                </a:solidFill>
              </a:rPr>
            </a:br>
            <a:r>
              <a:rPr lang="da-DK" sz="1000" b="0" dirty="0">
                <a:solidFill>
                  <a:schemeClr val="tx2"/>
                </a:solidFill>
              </a:rPr>
              <a:t>Lommepengejob </a:t>
            </a:r>
            <a:br>
              <a:rPr lang="da-DK" sz="1000" b="0" dirty="0">
                <a:solidFill>
                  <a:schemeClr val="tx2"/>
                </a:solidFill>
              </a:rPr>
            </a:br>
            <a:br>
              <a:rPr lang="da-DK" sz="1000" b="0" dirty="0">
                <a:solidFill>
                  <a:schemeClr val="tx2"/>
                </a:solidFill>
              </a:rPr>
            </a:br>
            <a:r>
              <a:rPr lang="da-DK" sz="1000" dirty="0">
                <a:solidFill>
                  <a:schemeClr val="tx2"/>
                </a:solidFill>
              </a:rPr>
              <a:t>Besparelser på driftsomkostninger</a:t>
            </a:r>
            <a:br>
              <a:rPr lang="da-DK" sz="1000" dirty="0">
                <a:solidFill>
                  <a:schemeClr val="tx2"/>
                </a:solidFill>
              </a:rPr>
            </a:br>
            <a:br>
              <a:rPr lang="da-DK" sz="1000" dirty="0">
                <a:solidFill>
                  <a:schemeClr val="tx2"/>
                </a:solidFill>
              </a:rPr>
            </a:br>
            <a:br>
              <a:rPr lang="da-DK" sz="1000" b="0" i="0" dirty="0">
                <a:solidFill>
                  <a:schemeClr val="tx2"/>
                </a:solidFill>
                <a:effectLst/>
              </a:rPr>
            </a:br>
            <a:br>
              <a:rPr lang="da-DK" sz="1000" b="0" i="0" dirty="0">
                <a:solidFill>
                  <a:schemeClr val="tx2"/>
                </a:solidFill>
                <a:effectLst/>
              </a:rPr>
            </a:br>
            <a:br>
              <a:rPr lang="da-DK" sz="1000" b="0" dirty="0">
                <a:solidFill>
                  <a:schemeClr val="tx2"/>
                </a:solidFill>
              </a:rPr>
            </a:br>
            <a:br>
              <a:rPr lang="da-DK" sz="1000" b="0" dirty="0">
                <a:solidFill>
                  <a:schemeClr val="tx2"/>
                </a:solidFill>
              </a:rPr>
            </a:br>
            <a:br>
              <a:rPr lang="da-DK" sz="1000" dirty="0">
                <a:solidFill>
                  <a:schemeClr val="tx2"/>
                </a:solidFill>
              </a:rPr>
            </a:br>
            <a:br>
              <a:rPr lang="da-DK" sz="1000" dirty="0">
                <a:solidFill>
                  <a:schemeClr val="tx2"/>
                </a:solidFill>
              </a:rPr>
            </a:br>
            <a:endParaRPr lang="da-DK" sz="1000" dirty="0">
              <a:solidFill>
                <a:schemeClr val="tx2"/>
              </a:solidFill>
            </a:endParaRPr>
          </a:p>
        </p:txBody>
      </p:sp>
      <p:pic>
        <p:nvPicPr>
          <p:cNvPr id="12" name="Picture 2" descr="Boligsøgende | KAB">
            <a:extLst>
              <a:ext uri="{FF2B5EF4-FFF2-40B4-BE49-F238E27FC236}">
                <a16:creationId xmlns:a16="http://schemas.microsoft.com/office/drawing/2014/main" id="{BC19E670-74D4-4A19-ACC8-36179A824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D35937-95FC-4BE6-8EC5-EC5CC89ADCBD}"/>
              </a:ext>
            </a:extLst>
          </p:cNvPr>
          <p:cNvPicPr>
            <a:picLocks noChangeAspect="1"/>
          </p:cNvPicPr>
          <p:nvPr/>
        </p:nvPicPr>
        <p:blipFill>
          <a:blip r:embed="rId5"/>
          <a:stretch>
            <a:fillRect/>
          </a:stretch>
        </p:blipFill>
        <p:spPr>
          <a:xfrm>
            <a:off x="279318" y="6252411"/>
            <a:ext cx="5521430" cy="423013"/>
          </a:xfrm>
          <a:prstGeom prst="rect">
            <a:avLst/>
          </a:prstGeom>
        </p:spPr>
      </p:pic>
      <p:pic>
        <p:nvPicPr>
          <p:cNvPr id="8" name="Picture 7">
            <a:extLst>
              <a:ext uri="{FF2B5EF4-FFF2-40B4-BE49-F238E27FC236}">
                <a16:creationId xmlns:a16="http://schemas.microsoft.com/office/drawing/2014/main" id="{112E7DFE-C6DB-445F-BB1A-F53D866BD59C}"/>
              </a:ext>
            </a:extLst>
          </p:cNvPr>
          <p:cNvPicPr>
            <a:picLocks noChangeAspect="1"/>
          </p:cNvPicPr>
          <p:nvPr/>
        </p:nvPicPr>
        <p:blipFill>
          <a:blip r:embed="rId6"/>
          <a:stretch>
            <a:fillRect/>
          </a:stretch>
        </p:blipFill>
        <p:spPr>
          <a:xfrm>
            <a:off x="9709040" y="787384"/>
            <a:ext cx="1467402" cy="207371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DBC66F5-AF7D-42A7-B875-28CC4984CF98}"/>
              </a:ext>
            </a:extLst>
          </p:cNvPr>
          <p:cNvPicPr>
            <a:picLocks noChangeAspect="1"/>
          </p:cNvPicPr>
          <p:nvPr/>
        </p:nvPicPr>
        <p:blipFill rotWithShape="1">
          <a:blip r:embed="rId7"/>
          <a:srcRect t="65656" r="1480"/>
          <a:stretch/>
        </p:blipFill>
        <p:spPr>
          <a:xfrm>
            <a:off x="5164638" y="3815196"/>
            <a:ext cx="6230796" cy="1041410"/>
          </a:xfrm>
          <a:prstGeom prst="rect">
            <a:avLst/>
          </a:prstGeom>
        </p:spPr>
      </p:pic>
      <p:pic>
        <p:nvPicPr>
          <p:cNvPr id="13" name="Picture 12">
            <a:extLst>
              <a:ext uri="{FF2B5EF4-FFF2-40B4-BE49-F238E27FC236}">
                <a16:creationId xmlns:a16="http://schemas.microsoft.com/office/drawing/2014/main" id="{E848E0EB-257B-4D66-BC96-23B4476BA0B8}"/>
              </a:ext>
            </a:extLst>
          </p:cNvPr>
          <p:cNvPicPr>
            <a:picLocks noChangeAspect="1"/>
          </p:cNvPicPr>
          <p:nvPr/>
        </p:nvPicPr>
        <p:blipFill>
          <a:blip r:embed="rId8"/>
          <a:stretch>
            <a:fillRect/>
          </a:stretch>
        </p:blipFill>
        <p:spPr>
          <a:xfrm>
            <a:off x="7006819" y="1278734"/>
            <a:ext cx="2334313" cy="1582363"/>
          </a:xfrm>
          <a:prstGeom prst="snipRoundRect">
            <a:avLst>
              <a:gd name="adj1" fmla="val 50000"/>
              <a:gd name="adj2" fmla="val 16667"/>
            </a:avLst>
          </a:prstGeom>
        </p:spPr>
      </p:pic>
      <p:pic>
        <p:nvPicPr>
          <p:cNvPr id="3" name="Picture 2">
            <a:extLst>
              <a:ext uri="{FF2B5EF4-FFF2-40B4-BE49-F238E27FC236}">
                <a16:creationId xmlns:a16="http://schemas.microsoft.com/office/drawing/2014/main" id="{BB5AFB15-8F95-4757-8847-90E9CA4822E7}"/>
              </a:ext>
            </a:extLst>
          </p:cNvPr>
          <p:cNvPicPr>
            <a:picLocks noChangeAspect="1"/>
          </p:cNvPicPr>
          <p:nvPr/>
        </p:nvPicPr>
        <p:blipFill>
          <a:blip r:embed="rId9"/>
          <a:stretch>
            <a:fillRect/>
          </a:stretch>
        </p:blipFill>
        <p:spPr>
          <a:xfrm>
            <a:off x="3754455" y="3860764"/>
            <a:ext cx="910298" cy="910298"/>
          </a:xfrm>
          <a:prstGeom prst="rect">
            <a:avLst/>
          </a:prstGeom>
        </p:spPr>
      </p:pic>
      <p:pic>
        <p:nvPicPr>
          <p:cNvPr id="5" name="Picture 4">
            <a:extLst>
              <a:ext uri="{FF2B5EF4-FFF2-40B4-BE49-F238E27FC236}">
                <a16:creationId xmlns:a16="http://schemas.microsoft.com/office/drawing/2014/main" id="{DD47472E-7298-41E4-81E7-4635F39C7D67}"/>
              </a:ext>
            </a:extLst>
          </p:cNvPr>
          <p:cNvPicPr>
            <a:picLocks noChangeAspect="1"/>
          </p:cNvPicPr>
          <p:nvPr/>
        </p:nvPicPr>
        <p:blipFill>
          <a:blip r:embed="rId10"/>
          <a:stretch>
            <a:fillRect/>
          </a:stretch>
        </p:blipFill>
        <p:spPr>
          <a:xfrm>
            <a:off x="9709040" y="5099359"/>
            <a:ext cx="1574571" cy="910299"/>
          </a:xfrm>
          <a:prstGeom prst="rect">
            <a:avLst/>
          </a:prstGeom>
        </p:spPr>
      </p:pic>
      <p:pic>
        <p:nvPicPr>
          <p:cNvPr id="1026" name="Picture 2">
            <a:extLst>
              <a:ext uri="{FF2B5EF4-FFF2-40B4-BE49-F238E27FC236}">
                <a16:creationId xmlns:a16="http://schemas.microsoft.com/office/drawing/2014/main" id="{C4A6EAFF-1DB4-44D2-ABD2-E080A065AC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4455" y="229303"/>
            <a:ext cx="3121886" cy="3121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92512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912CB2-4EB5-492D-86A7-2844BA4E8E23}"/>
              </a:ext>
            </a:extLst>
          </p:cNvPr>
          <p:cNvPicPr>
            <a:picLocks noChangeAspect="1"/>
          </p:cNvPicPr>
          <p:nvPr/>
        </p:nvPicPr>
        <p:blipFill>
          <a:blip r:embed="rId3"/>
          <a:stretch>
            <a:fillRect/>
          </a:stretch>
        </p:blipFill>
        <p:spPr>
          <a:xfrm>
            <a:off x="7431641" y="642937"/>
            <a:ext cx="3838575" cy="5572125"/>
          </a:xfrm>
          <a:prstGeom prst="rect">
            <a:avLst/>
          </a:prstGeom>
        </p:spPr>
      </p:pic>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9318" y="182576"/>
            <a:ext cx="3613524" cy="1921129"/>
          </a:xfrm>
        </p:spPr>
        <p:txBody>
          <a:bodyPr>
            <a:normAutofit/>
          </a:bodyPr>
          <a:lstStyle/>
          <a:p>
            <a:pPr algn="l" fontAlgn="base"/>
            <a:r>
              <a:rPr lang="da-DK" sz="1600" dirty="0">
                <a:solidFill>
                  <a:schemeClr val="tx2"/>
                </a:solidFill>
              </a:rPr>
              <a:t>Indhold og generelle forbedringer</a:t>
            </a:r>
            <a:br>
              <a:rPr lang="da-DK" sz="1600" dirty="0">
                <a:solidFill>
                  <a:schemeClr val="tx2"/>
                </a:solidFill>
              </a:rPr>
            </a:br>
            <a:r>
              <a:rPr lang="da-DK" sz="1600" dirty="0">
                <a:solidFill>
                  <a:schemeClr val="tx2"/>
                </a:solidFill>
              </a:rPr>
              <a:t>Dagslys</a:t>
            </a:r>
            <a:br>
              <a:rPr lang="da-DK" sz="1000" b="0" dirty="0">
                <a:solidFill>
                  <a:schemeClr val="tx2"/>
                </a:solidFill>
              </a:rPr>
            </a:br>
            <a:br>
              <a:rPr lang="da-DK" sz="1000" b="0" dirty="0">
                <a:solidFill>
                  <a:schemeClr val="tx2"/>
                </a:solidFill>
              </a:rPr>
            </a:br>
            <a:br>
              <a:rPr lang="da-DK" sz="1000" b="0" dirty="0">
                <a:solidFill>
                  <a:schemeClr val="tx2"/>
                </a:solidFill>
              </a:rPr>
            </a:br>
            <a:r>
              <a:rPr lang="da-DK" sz="1000" b="0" dirty="0">
                <a:solidFill>
                  <a:schemeClr val="tx2"/>
                </a:solidFill>
              </a:rPr>
              <a:t>Enkelt greb i forbindelse med udskiftning af vinduer </a:t>
            </a:r>
            <a:br>
              <a:rPr lang="da-DK" sz="1000" b="0" dirty="0">
                <a:solidFill>
                  <a:schemeClr val="tx2"/>
                </a:solidFill>
              </a:rPr>
            </a:br>
            <a:r>
              <a:rPr lang="da-DK" sz="1000" b="0" dirty="0">
                <a:solidFill>
                  <a:schemeClr val="tx2"/>
                </a:solidFill>
              </a:rPr>
              <a:t>forbedrer dagslysniveauet og kontakten til omgivelserne</a:t>
            </a:r>
            <a:br>
              <a:rPr lang="da-DK" sz="1000" b="0" dirty="0">
                <a:solidFill>
                  <a:schemeClr val="tx2"/>
                </a:solidFill>
              </a:rPr>
            </a:br>
            <a:r>
              <a:rPr lang="da-DK" sz="1000" b="0" dirty="0">
                <a:solidFill>
                  <a:schemeClr val="tx2"/>
                </a:solidFill>
              </a:rPr>
              <a:t>Løsningen genererer mursten til genbrug</a:t>
            </a:r>
            <a:br>
              <a:rPr lang="da-DK" sz="1000" b="0" dirty="0">
                <a:solidFill>
                  <a:schemeClr val="tx2"/>
                </a:solidFill>
              </a:rPr>
            </a:br>
            <a:br>
              <a:rPr lang="da-DK" sz="1000" dirty="0"/>
            </a:br>
            <a:br>
              <a:rPr lang="da-DK" sz="1000" dirty="0"/>
            </a:br>
            <a:br>
              <a:rPr lang="da-DK" sz="1000" dirty="0"/>
            </a:br>
            <a:endParaRPr lang="da-DK" sz="1000" dirty="0"/>
          </a:p>
        </p:txBody>
      </p:sp>
      <p:pic>
        <p:nvPicPr>
          <p:cNvPr id="5" name="Picture 4">
            <a:extLst>
              <a:ext uri="{FF2B5EF4-FFF2-40B4-BE49-F238E27FC236}">
                <a16:creationId xmlns:a16="http://schemas.microsoft.com/office/drawing/2014/main" id="{0DCDFBBE-A6D4-4159-BD9D-A8812ABDAE79}"/>
              </a:ext>
            </a:extLst>
          </p:cNvPr>
          <p:cNvPicPr>
            <a:picLocks noChangeAspect="1"/>
          </p:cNvPicPr>
          <p:nvPr/>
        </p:nvPicPr>
        <p:blipFill>
          <a:blip r:embed="rId4"/>
          <a:stretch>
            <a:fillRect/>
          </a:stretch>
        </p:blipFill>
        <p:spPr>
          <a:xfrm>
            <a:off x="145657" y="1417281"/>
            <a:ext cx="7060147" cy="3963924"/>
          </a:xfrm>
          <a:prstGeom prst="rect">
            <a:avLst/>
          </a:prstGeom>
        </p:spPr>
      </p:pic>
      <p:pic>
        <p:nvPicPr>
          <p:cNvPr id="9" name="Picture 2" descr="Boligsøgende | KAB">
            <a:extLst>
              <a:ext uri="{FF2B5EF4-FFF2-40B4-BE49-F238E27FC236}">
                <a16:creationId xmlns:a16="http://schemas.microsoft.com/office/drawing/2014/main" id="{94E828F0-4D47-429B-81C3-F9E66332C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68A337-13B1-4FE3-8891-CC60435F5E07}"/>
              </a:ext>
            </a:extLst>
          </p:cNvPr>
          <p:cNvPicPr>
            <a:picLocks noChangeAspect="1"/>
          </p:cNvPicPr>
          <p:nvPr/>
        </p:nvPicPr>
        <p:blipFill>
          <a:blip r:embed="rId6"/>
          <a:stretch>
            <a:fillRect/>
          </a:stretch>
        </p:blipFill>
        <p:spPr>
          <a:xfrm>
            <a:off x="279318" y="6252411"/>
            <a:ext cx="5521430" cy="423013"/>
          </a:xfrm>
          <a:prstGeom prst="rect">
            <a:avLst/>
          </a:prstGeom>
        </p:spPr>
      </p:pic>
    </p:spTree>
    <p:extLst>
      <p:ext uri="{BB962C8B-B14F-4D97-AF65-F5344CB8AC3E}">
        <p14:creationId xmlns:p14="http://schemas.microsoft.com/office/powerpoint/2010/main" val="169296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sp>
        <p:nvSpPr>
          <p:cNvPr id="12" name="Title 1">
            <a:extLst>
              <a:ext uri="{FF2B5EF4-FFF2-40B4-BE49-F238E27FC236}">
                <a16:creationId xmlns:a16="http://schemas.microsoft.com/office/drawing/2014/main" id="{B3182CEE-CCAF-4C22-A6F0-02766D8729E9}"/>
              </a:ext>
            </a:extLst>
          </p:cNvPr>
          <p:cNvSpPr>
            <a:spLocks noGrp="1"/>
          </p:cNvSpPr>
          <p:nvPr>
            <p:ph type="title"/>
          </p:nvPr>
        </p:nvSpPr>
        <p:spPr>
          <a:xfrm>
            <a:off x="279317" y="285176"/>
            <a:ext cx="3779335" cy="2166694"/>
          </a:xfrm>
        </p:spPr>
        <p:txBody>
          <a:bodyPr>
            <a:normAutofit fontScale="90000"/>
          </a:bodyPr>
          <a:lstStyle/>
          <a:p>
            <a:pPr algn="l" fontAlgn="base"/>
            <a:r>
              <a:rPr lang="da-DK" sz="1600" dirty="0">
                <a:solidFill>
                  <a:schemeClr val="tx2"/>
                </a:solidFill>
              </a:rPr>
              <a:t>Indhold og generelle forbedringer Badeværelse</a:t>
            </a:r>
            <a:br>
              <a:rPr lang="da-DK" sz="1000" b="0" dirty="0">
                <a:solidFill>
                  <a:schemeClr val="tx2"/>
                </a:solidFill>
              </a:rPr>
            </a:br>
            <a:br>
              <a:rPr lang="da-DK" sz="1000" b="0" dirty="0">
                <a:solidFill>
                  <a:schemeClr val="tx2"/>
                </a:solidFill>
              </a:rPr>
            </a:br>
            <a:r>
              <a:rPr lang="da-DK" sz="1000" b="0" dirty="0">
                <a:solidFill>
                  <a:schemeClr val="tx2"/>
                </a:solidFill>
              </a:rPr>
              <a:t>Alle boliger får et helt nyt badeværelse, som er opdelt i brusebad, toilet og håndvask. </a:t>
            </a:r>
            <a:br>
              <a:rPr lang="da-DK" sz="1000" b="0" dirty="0">
                <a:solidFill>
                  <a:schemeClr val="tx2"/>
                </a:solidFill>
              </a:rPr>
            </a:br>
            <a:br>
              <a:rPr lang="da-DK" sz="1000" b="0" dirty="0">
                <a:solidFill>
                  <a:schemeClr val="tx2"/>
                </a:solidFill>
              </a:rPr>
            </a:br>
            <a:r>
              <a:rPr lang="da-DK" sz="1000" b="0" dirty="0">
                <a:solidFill>
                  <a:schemeClr val="tx2"/>
                </a:solidFill>
              </a:rPr>
              <a:t>De fleste badeværelser udvides ved at flytte væggen lidt ud i entréen. De boliger, som i dag har små indeliggende badeværelser, bliver helt ombygget, så der er plads til et større badeværelse og et helt nyt køkken. </a:t>
            </a:r>
            <a:br>
              <a:rPr lang="da-DK" sz="1000" b="0" dirty="0">
                <a:solidFill>
                  <a:schemeClr val="tx2"/>
                </a:solidFill>
              </a:rPr>
            </a:br>
            <a:br>
              <a:rPr lang="da-DK" sz="1000" b="0" dirty="0">
                <a:solidFill>
                  <a:schemeClr val="tx2"/>
                </a:solidFill>
              </a:rPr>
            </a:br>
            <a:r>
              <a:rPr lang="da-DK" sz="1000" b="0" dirty="0">
                <a:solidFill>
                  <a:schemeClr val="tx2"/>
                </a:solidFill>
              </a:rPr>
              <a:t>Alle vægge beklædes med hvide glaserede fliser. Gulvet beklædes med skridsikre gulvfliser. </a:t>
            </a:r>
            <a:br>
              <a:rPr lang="da-DK" sz="1000" b="0" dirty="0">
                <a:solidFill>
                  <a:schemeClr val="tx2"/>
                </a:solidFill>
              </a:rPr>
            </a:br>
            <a:br>
              <a:rPr lang="da-DK" sz="1000" b="0" dirty="0">
                <a:solidFill>
                  <a:schemeClr val="tx2"/>
                </a:solidFill>
              </a:rPr>
            </a:br>
            <a:r>
              <a:rPr lang="da-DK" sz="1000" b="0" dirty="0">
                <a:solidFill>
                  <a:schemeClr val="tx2"/>
                </a:solidFill>
              </a:rPr>
              <a:t>Du kan selv vælge mellem seks forskellige farver gulvfliser til dit nye badeværelse.</a:t>
            </a:r>
            <a:br>
              <a:rPr lang="da-DK" sz="1000" b="0" dirty="0">
                <a:solidFill>
                  <a:schemeClr val="tx2"/>
                </a:solidFill>
              </a:rPr>
            </a:br>
            <a:br>
              <a:rPr lang="da-DK" sz="1000" dirty="0"/>
            </a:br>
            <a:br>
              <a:rPr lang="da-DK" sz="1000" dirty="0"/>
            </a:br>
            <a:endParaRPr lang="da-DK" sz="1000" dirty="0"/>
          </a:p>
        </p:txBody>
      </p:sp>
      <p:pic>
        <p:nvPicPr>
          <p:cNvPr id="21" name="Picture 20">
            <a:extLst>
              <a:ext uri="{FF2B5EF4-FFF2-40B4-BE49-F238E27FC236}">
                <a16:creationId xmlns:a16="http://schemas.microsoft.com/office/drawing/2014/main" id="{7C681827-A9E2-4CCB-9EC5-84D91323C5C5}"/>
              </a:ext>
            </a:extLst>
          </p:cNvPr>
          <p:cNvPicPr>
            <a:picLocks noChangeAspect="1"/>
          </p:cNvPicPr>
          <p:nvPr/>
        </p:nvPicPr>
        <p:blipFill>
          <a:blip r:embed="rId5"/>
          <a:stretch>
            <a:fillRect/>
          </a:stretch>
        </p:blipFill>
        <p:spPr>
          <a:xfrm>
            <a:off x="8613575" y="3891251"/>
            <a:ext cx="3151952" cy="2199272"/>
          </a:xfrm>
          <a:prstGeom prst="rect">
            <a:avLst/>
          </a:prstGeom>
        </p:spPr>
      </p:pic>
      <p:pic>
        <p:nvPicPr>
          <p:cNvPr id="3" name="Picture 2">
            <a:extLst>
              <a:ext uri="{FF2B5EF4-FFF2-40B4-BE49-F238E27FC236}">
                <a16:creationId xmlns:a16="http://schemas.microsoft.com/office/drawing/2014/main" id="{3C878130-99ED-93B9-8A01-92D9361B1E29}"/>
              </a:ext>
            </a:extLst>
          </p:cNvPr>
          <p:cNvPicPr>
            <a:picLocks noChangeAspect="1"/>
          </p:cNvPicPr>
          <p:nvPr/>
        </p:nvPicPr>
        <p:blipFill>
          <a:blip r:embed="rId6"/>
          <a:stretch>
            <a:fillRect/>
          </a:stretch>
        </p:blipFill>
        <p:spPr>
          <a:xfrm>
            <a:off x="362103" y="2649247"/>
            <a:ext cx="3488001" cy="3444739"/>
          </a:xfrm>
          <a:prstGeom prst="rect">
            <a:avLst/>
          </a:prstGeom>
        </p:spPr>
      </p:pic>
      <p:pic>
        <p:nvPicPr>
          <p:cNvPr id="5" name="Picture 4" descr="A picture containing text, indoor, white&#10;&#10;Description automatically generated">
            <a:extLst>
              <a:ext uri="{FF2B5EF4-FFF2-40B4-BE49-F238E27FC236}">
                <a16:creationId xmlns:a16="http://schemas.microsoft.com/office/drawing/2014/main" id="{D0BDCD2F-3758-290D-6853-25E0DB4BD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758" y="299301"/>
            <a:ext cx="2542798" cy="2882049"/>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030FAD73-E848-677B-5758-186A9983C9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7873" y="285176"/>
            <a:ext cx="2555261" cy="2896174"/>
          </a:xfrm>
          <a:prstGeom prst="rect">
            <a:avLst/>
          </a:prstGeom>
        </p:spPr>
      </p:pic>
      <p:pic>
        <p:nvPicPr>
          <p:cNvPr id="11" name="Picture 10" descr="Diagram, engineering drawing&#10;&#10;Description automatically generated">
            <a:extLst>
              <a:ext uri="{FF2B5EF4-FFF2-40B4-BE49-F238E27FC236}">
                <a16:creationId xmlns:a16="http://schemas.microsoft.com/office/drawing/2014/main" id="{9D03F9A1-2FF4-EF6D-7B8A-844485801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0451" y="285176"/>
            <a:ext cx="2555261" cy="2896175"/>
          </a:xfrm>
          <a:prstGeom prst="rect">
            <a:avLst/>
          </a:prstGeom>
        </p:spPr>
      </p:pic>
    </p:spTree>
    <p:extLst>
      <p:ext uri="{BB962C8B-B14F-4D97-AF65-F5344CB8AC3E}">
        <p14:creationId xmlns:p14="http://schemas.microsoft.com/office/powerpoint/2010/main" val="960659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sp>
        <p:nvSpPr>
          <p:cNvPr id="12" name="Title 1">
            <a:extLst>
              <a:ext uri="{FF2B5EF4-FFF2-40B4-BE49-F238E27FC236}">
                <a16:creationId xmlns:a16="http://schemas.microsoft.com/office/drawing/2014/main" id="{B3182CEE-CCAF-4C22-A6F0-02766D8729E9}"/>
              </a:ext>
            </a:extLst>
          </p:cNvPr>
          <p:cNvSpPr>
            <a:spLocks noGrp="1"/>
          </p:cNvSpPr>
          <p:nvPr>
            <p:ph type="title"/>
          </p:nvPr>
        </p:nvSpPr>
        <p:spPr>
          <a:xfrm>
            <a:off x="279318" y="285176"/>
            <a:ext cx="3699124" cy="2121140"/>
          </a:xfrm>
        </p:spPr>
        <p:txBody>
          <a:bodyPr>
            <a:normAutofit fontScale="90000"/>
          </a:bodyPr>
          <a:lstStyle/>
          <a:p>
            <a:pPr algn="l" fontAlgn="base"/>
            <a:r>
              <a:rPr lang="da-DK" sz="1600" dirty="0">
                <a:solidFill>
                  <a:schemeClr val="tx2"/>
                </a:solidFill>
              </a:rPr>
              <a:t>Indhold og generelle forbedringer Køkken</a:t>
            </a:r>
            <a:br>
              <a:rPr lang="da-DK" sz="1000" b="0" dirty="0">
                <a:solidFill>
                  <a:schemeClr val="tx2"/>
                </a:solidFill>
              </a:rPr>
            </a:br>
            <a:br>
              <a:rPr lang="da-DK" sz="1000" b="0" dirty="0">
                <a:solidFill>
                  <a:schemeClr val="tx2"/>
                </a:solidFill>
              </a:rPr>
            </a:br>
            <a:r>
              <a:rPr lang="da-DK" sz="1000" b="0" dirty="0">
                <a:solidFill>
                  <a:schemeClr val="tx2"/>
                </a:solidFill>
              </a:rPr>
              <a:t>Alle boliger får ny bordplade og stålvask. </a:t>
            </a:r>
            <a:br>
              <a:rPr lang="da-DK" sz="1000" b="0" dirty="0">
                <a:solidFill>
                  <a:schemeClr val="tx2"/>
                </a:solidFill>
              </a:rPr>
            </a:br>
            <a:br>
              <a:rPr lang="da-DK" sz="1000" b="0" dirty="0">
                <a:solidFill>
                  <a:schemeClr val="tx2"/>
                </a:solidFill>
              </a:rPr>
            </a:br>
            <a:r>
              <a:rPr lang="da-DK" sz="1000" b="0" dirty="0">
                <a:solidFill>
                  <a:schemeClr val="tx2"/>
                </a:solidFill>
              </a:rPr>
              <a:t>Du kan selv vælge mellem seks forskellige farver på din nye køkkenbordplade.</a:t>
            </a:r>
            <a:br>
              <a:rPr lang="da-DK" sz="1000" b="0" dirty="0">
                <a:solidFill>
                  <a:schemeClr val="tx2"/>
                </a:solidFill>
              </a:rPr>
            </a:br>
            <a:br>
              <a:rPr lang="da-DK" sz="1000" b="0" dirty="0">
                <a:solidFill>
                  <a:schemeClr val="tx2"/>
                </a:solidFill>
              </a:rPr>
            </a:br>
            <a:r>
              <a:rPr lang="da-DK" sz="1000" b="0" dirty="0">
                <a:solidFill>
                  <a:schemeClr val="tx2"/>
                </a:solidFill>
              </a:rPr>
              <a:t>Det kan blive nødvendigt at fjerne eller ombygge køkkenskabe, som ikke passer ind med de nye installationer. </a:t>
            </a:r>
            <a:br>
              <a:rPr lang="da-DK" sz="1000" b="0" dirty="0">
                <a:solidFill>
                  <a:schemeClr val="tx2"/>
                </a:solidFill>
              </a:rPr>
            </a:br>
            <a:br>
              <a:rPr lang="da-DK" sz="1000" b="0" dirty="0">
                <a:solidFill>
                  <a:schemeClr val="tx2"/>
                </a:solidFill>
              </a:rPr>
            </a:br>
            <a:r>
              <a:rPr lang="da-DK" sz="1000" b="0" dirty="0">
                <a:solidFill>
                  <a:schemeClr val="tx2"/>
                </a:solidFill>
              </a:rPr>
              <a:t>I de 52 boliger, som i dag har små indeliggende badeværelser, nedrives de nuværende køkkener for at få plads til et nyt bad. Køkkenet indrettes alt efter boligtypen, i et nyt rum med adgang fra </a:t>
            </a:r>
            <a:br>
              <a:rPr lang="da-DK" sz="1000" b="0" dirty="0">
                <a:solidFill>
                  <a:schemeClr val="tx2"/>
                </a:solidFill>
              </a:rPr>
            </a:br>
            <a:r>
              <a:rPr lang="da-DK" sz="1000" b="0" dirty="0">
                <a:solidFill>
                  <a:schemeClr val="tx2"/>
                </a:solidFill>
              </a:rPr>
              <a:t>værelse eller inde i opholdsrummet</a:t>
            </a:r>
            <a:br>
              <a:rPr lang="da-DK" sz="1000" b="0" dirty="0">
                <a:solidFill>
                  <a:schemeClr val="tx2"/>
                </a:solidFill>
              </a:rPr>
            </a:br>
            <a:br>
              <a:rPr lang="da-DK" sz="1000" dirty="0"/>
            </a:br>
            <a:br>
              <a:rPr lang="da-DK" sz="1000" dirty="0"/>
            </a:br>
            <a:endParaRPr lang="da-DK" sz="1000" dirty="0"/>
          </a:p>
        </p:txBody>
      </p:sp>
      <p:pic>
        <p:nvPicPr>
          <p:cNvPr id="8" name="Picture 7">
            <a:extLst>
              <a:ext uri="{FF2B5EF4-FFF2-40B4-BE49-F238E27FC236}">
                <a16:creationId xmlns:a16="http://schemas.microsoft.com/office/drawing/2014/main" id="{A7FFE6E6-ACB5-4338-8384-8D56C747FD93}"/>
              </a:ext>
            </a:extLst>
          </p:cNvPr>
          <p:cNvPicPr>
            <a:picLocks noChangeAspect="1"/>
          </p:cNvPicPr>
          <p:nvPr/>
        </p:nvPicPr>
        <p:blipFill>
          <a:blip r:embed="rId5"/>
          <a:stretch>
            <a:fillRect/>
          </a:stretch>
        </p:blipFill>
        <p:spPr>
          <a:xfrm>
            <a:off x="344404" y="2482548"/>
            <a:ext cx="3032459" cy="3572486"/>
          </a:xfrm>
          <a:prstGeom prst="rect">
            <a:avLst/>
          </a:prstGeom>
        </p:spPr>
      </p:pic>
      <p:pic>
        <p:nvPicPr>
          <p:cNvPr id="10" name="Picture 9">
            <a:extLst>
              <a:ext uri="{FF2B5EF4-FFF2-40B4-BE49-F238E27FC236}">
                <a16:creationId xmlns:a16="http://schemas.microsoft.com/office/drawing/2014/main" id="{9F6275F1-C58D-4558-A8D6-7CB4145F0B5F}"/>
              </a:ext>
            </a:extLst>
          </p:cNvPr>
          <p:cNvPicPr>
            <a:picLocks noChangeAspect="1"/>
          </p:cNvPicPr>
          <p:nvPr/>
        </p:nvPicPr>
        <p:blipFill>
          <a:blip r:embed="rId6"/>
          <a:stretch>
            <a:fillRect/>
          </a:stretch>
        </p:blipFill>
        <p:spPr>
          <a:xfrm>
            <a:off x="8133347" y="3766421"/>
            <a:ext cx="3414386" cy="2485990"/>
          </a:xfrm>
          <a:prstGeom prst="rect">
            <a:avLst/>
          </a:prstGeom>
        </p:spPr>
      </p:pic>
      <p:pic>
        <p:nvPicPr>
          <p:cNvPr id="9" name="Picture 2">
            <a:extLst>
              <a:ext uri="{FF2B5EF4-FFF2-40B4-BE49-F238E27FC236}">
                <a16:creationId xmlns:a16="http://schemas.microsoft.com/office/drawing/2014/main" id="{E88F5FAD-3D28-4725-9CC7-5556CF8BE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7682" y="2482548"/>
            <a:ext cx="2679365" cy="357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746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9318" y="264695"/>
            <a:ext cx="5255208" cy="5880835"/>
          </a:xfrm>
        </p:spPr>
        <p:txBody>
          <a:bodyPr>
            <a:normAutofit fontScale="90000"/>
          </a:bodyPr>
          <a:lstStyle/>
          <a:p>
            <a:pPr>
              <a:lnSpc>
                <a:spcPct val="120000"/>
              </a:lnSpc>
            </a:pPr>
            <a:r>
              <a:rPr lang="da-DK" sz="1800" dirty="0">
                <a:solidFill>
                  <a:schemeClr val="tx2"/>
                </a:solidFill>
              </a:rPr>
              <a:t>Indhold og generelle forbedringer</a:t>
            </a:r>
            <a:br>
              <a:rPr lang="da-DK" dirty="0">
                <a:solidFill>
                  <a:schemeClr val="tx2"/>
                </a:solidFill>
              </a:rPr>
            </a:br>
            <a:r>
              <a:rPr lang="da-DK" dirty="0">
                <a:solidFill>
                  <a:schemeClr val="tx2"/>
                </a:solidFill>
              </a:rPr>
              <a:t>Boligtyper</a:t>
            </a:r>
            <a:br>
              <a:rPr lang="da-DK" dirty="0">
                <a:solidFill>
                  <a:schemeClr val="tx2"/>
                </a:solidFill>
              </a:rPr>
            </a:br>
            <a:br>
              <a:rPr lang="da-DK" dirty="0">
                <a:solidFill>
                  <a:schemeClr val="tx2"/>
                </a:solidFill>
              </a:rPr>
            </a:br>
            <a:r>
              <a:rPr lang="da-DK" sz="900" b="0" dirty="0">
                <a:solidFill>
                  <a:schemeClr val="tx2"/>
                </a:solidFill>
              </a:rPr>
              <a:t>Der er i dag 340 boliger i Skyttevænget, efter renoveringen vil der være 316 boliger. Det skyldes at 48 mindre boliger sammenlægges til 24 store boliger.</a:t>
            </a:r>
            <a:br>
              <a:rPr lang="da-DK" sz="900" b="0" dirty="0">
                <a:solidFill>
                  <a:schemeClr val="tx2"/>
                </a:solidFill>
              </a:rPr>
            </a:br>
            <a:br>
              <a:rPr lang="da-DK" sz="900" b="0" dirty="0">
                <a:solidFill>
                  <a:schemeClr val="tx2"/>
                </a:solidFill>
              </a:rPr>
            </a:br>
            <a:r>
              <a:rPr lang="da-DK" sz="900" dirty="0">
                <a:solidFill>
                  <a:schemeClr val="tx2"/>
                </a:solidFill>
              </a:rPr>
              <a:t>Standardboliger:</a:t>
            </a:r>
            <a:br>
              <a:rPr lang="da-DK" sz="900" b="0" dirty="0">
                <a:solidFill>
                  <a:schemeClr val="tx2"/>
                </a:solidFill>
              </a:rPr>
            </a:br>
            <a:r>
              <a:rPr lang="da-DK" sz="900" b="0" dirty="0">
                <a:solidFill>
                  <a:schemeClr val="tx2"/>
                </a:solidFill>
              </a:rPr>
              <a:t>Der er 213 boligtyper, der efter renoveringen vil få det samme nye badeværelse som er bygget i prøveboligen:</a:t>
            </a:r>
            <a:br>
              <a:rPr lang="da-DK" sz="900" b="0" dirty="0">
                <a:solidFill>
                  <a:schemeClr val="tx2"/>
                </a:solidFill>
              </a:rPr>
            </a:br>
            <a:r>
              <a:rPr lang="da-DK" sz="900" b="0" dirty="0">
                <a:solidFill>
                  <a:schemeClr val="tx2"/>
                </a:solidFill>
              </a:rPr>
              <a:t> </a:t>
            </a:r>
            <a:br>
              <a:rPr lang="da-DK" sz="900" b="0" dirty="0">
                <a:solidFill>
                  <a:schemeClr val="tx2"/>
                </a:solidFill>
              </a:rPr>
            </a:br>
            <a:r>
              <a:rPr lang="da-DK" sz="900" b="0" dirty="0">
                <a:solidFill>
                  <a:schemeClr val="tx2"/>
                </a:solidFill>
              </a:rPr>
              <a:t>Boligtype A, findes i blok 1, 2 og 3. Der er i alt 60 stk. af denne type. </a:t>
            </a:r>
            <a:br>
              <a:rPr lang="da-DK" sz="900" b="0" dirty="0">
                <a:solidFill>
                  <a:schemeClr val="tx2"/>
                </a:solidFill>
              </a:rPr>
            </a:br>
            <a:r>
              <a:rPr lang="da-DK" sz="900" b="0" dirty="0">
                <a:solidFill>
                  <a:schemeClr val="tx2"/>
                </a:solidFill>
              </a:rPr>
              <a:t>Boligtype B/C, findes i blok 2 til 9. Der er i alt 108 stk. af denne type.</a:t>
            </a:r>
            <a:br>
              <a:rPr lang="da-DK" sz="900" b="0" dirty="0">
                <a:solidFill>
                  <a:schemeClr val="tx2"/>
                </a:solidFill>
              </a:rPr>
            </a:br>
            <a:r>
              <a:rPr lang="da-DK" sz="900" b="0" dirty="0">
                <a:solidFill>
                  <a:schemeClr val="tx2"/>
                </a:solidFill>
              </a:rPr>
              <a:t>Boligtype D og E, findes kun i Blok 10. Der er i alt 27 stk. af denne type. </a:t>
            </a:r>
            <a:br>
              <a:rPr lang="da-DK" sz="900" b="0" dirty="0">
                <a:solidFill>
                  <a:schemeClr val="tx2"/>
                </a:solidFill>
              </a:rPr>
            </a:br>
            <a:r>
              <a:rPr lang="da-DK" sz="900" b="0" dirty="0">
                <a:solidFill>
                  <a:schemeClr val="tx2"/>
                </a:solidFill>
              </a:rPr>
              <a:t>Boligtype G17 i blok 9 og G22 i blok 7, er gavlboliger med bad og køkken tilsvarende boligtype B/C. </a:t>
            </a:r>
            <a:br>
              <a:rPr lang="da-DK" sz="900" b="0" dirty="0">
                <a:solidFill>
                  <a:schemeClr val="tx2"/>
                </a:solidFill>
              </a:rPr>
            </a:br>
            <a:r>
              <a:rPr lang="da-DK" sz="900" b="0" dirty="0">
                <a:solidFill>
                  <a:schemeClr val="tx2"/>
                </a:solidFill>
              </a:rPr>
              <a:t>Boligtype H1 og H2 i blok 2, H4 i blok 3 og H10 i blok 9, er hjørneboliger med bad og køkken tilsvarende boligtype B/C.  </a:t>
            </a:r>
            <a:br>
              <a:rPr lang="da-DK" sz="900" b="0" dirty="0">
                <a:solidFill>
                  <a:schemeClr val="tx2"/>
                </a:solidFill>
              </a:rPr>
            </a:br>
            <a:br>
              <a:rPr lang="da-DK" sz="900" b="0" dirty="0">
                <a:solidFill>
                  <a:schemeClr val="tx2"/>
                </a:solidFill>
              </a:rPr>
            </a:br>
            <a:r>
              <a:rPr lang="da-DK" sz="900" dirty="0">
                <a:solidFill>
                  <a:schemeClr val="tx2"/>
                </a:solidFill>
              </a:rPr>
              <a:t>Åben plan:</a:t>
            </a:r>
            <a:br>
              <a:rPr lang="da-DK" sz="900" b="0" dirty="0">
                <a:solidFill>
                  <a:schemeClr val="tx2"/>
                </a:solidFill>
              </a:rPr>
            </a:br>
            <a:r>
              <a:rPr lang="da-DK" sz="900" b="0" dirty="0">
                <a:solidFill>
                  <a:schemeClr val="tx2"/>
                </a:solidFill>
              </a:rPr>
              <a:t>Alle de boliger som i dag har små indeliggende badeværelser, bliver helt ombygget, så der er plads til et større badeværelse og et helt nyt køkken. I alt 67 boliger får en helt ny, åben planløsning:</a:t>
            </a:r>
            <a:br>
              <a:rPr lang="da-DK" sz="900" b="0" dirty="0">
                <a:solidFill>
                  <a:schemeClr val="tx2"/>
                </a:solidFill>
              </a:rPr>
            </a:br>
            <a:r>
              <a:rPr lang="da-DK" sz="900" b="0" dirty="0">
                <a:solidFill>
                  <a:schemeClr val="tx2"/>
                </a:solidFill>
              </a:rPr>
              <a:t> </a:t>
            </a:r>
            <a:br>
              <a:rPr lang="da-DK" sz="900" b="0" dirty="0">
                <a:solidFill>
                  <a:schemeClr val="tx2"/>
                </a:solidFill>
              </a:rPr>
            </a:br>
            <a:r>
              <a:rPr lang="da-DK" sz="900" dirty="0">
                <a:solidFill>
                  <a:schemeClr val="tx2"/>
                </a:solidFill>
              </a:rPr>
              <a:t>Gavlboliger, i alt 43 stk.</a:t>
            </a:r>
            <a:br>
              <a:rPr lang="da-DK" sz="900" b="0" dirty="0">
                <a:solidFill>
                  <a:schemeClr val="tx2"/>
                </a:solidFill>
              </a:rPr>
            </a:br>
            <a:r>
              <a:rPr lang="da-DK" sz="900" b="0" dirty="0">
                <a:solidFill>
                  <a:schemeClr val="tx2"/>
                </a:solidFill>
              </a:rPr>
              <a:t>G1 og G2 i blok 2, G3 og G4 i blok 3, G5 i blok 4, G8 og G9 i blok 5, G10, G11, G12 og G13 i blok 6, G15 og G16 i blok 8, samt G18 og G19 i blok 9.</a:t>
            </a:r>
            <a:br>
              <a:rPr lang="da-DK" sz="900" b="0" dirty="0">
                <a:solidFill>
                  <a:schemeClr val="tx2"/>
                </a:solidFill>
              </a:rPr>
            </a:br>
            <a:r>
              <a:rPr lang="da-DK" sz="900" b="0" dirty="0">
                <a:solidFill>
                  <a:schemeClr val="tx2"/>
                </a:solidFill>
              </a:rPr>
              <a:t>Hjørneboliger, i alt 24 stk.</a:t>
            </a:r>
            <a:br>
              <a:rPr lang="da-DK" sz="900" b="0" dirty="0">
                <a:solidFill>
                  <a:schemeClr val="tx2"/>
                </a:solidFill>
              </a:rPr>
            </a:br>
            <a:r>
              <a:rPr lang="da-DK" sz="900" b="0" dirty="0">
                <a:solidFill>
                  <a:schemeClr val="tx2"/>
                </a:solidFill>
              </a:rPr>
              <a:t>H3 i blok 3, H5 og H6 i blok 5, H7 og H8 i blok 8, H9 i blok 9, samt H13 og H14 i blok 6.. </a:t>
            </a:r>
            <a:br>
              <a:rPr lang="da-DK" sz="900" b="0" dirty="0">
                <a:solidFill>
                  <a:schemeClr val="tx2"/>
                </a:solidFill>
              </a:rPr>
            </a:br>
            <a:r>
              <a:rPr lang="da-DK" sz="900" b="0" dirty="0">
                <a:solidFill>
                  <a:schemeClr val="tx2"/>
                </a:solidFill>
              </a:rPr>
              <a:t> </a:t>
            </a:r>
            <a:br>
              <a:rPr lang="da-DK" sz="900" b="0" dirty="0">
                <a:solidFill>
                  <a:schemeClr val="tx2"/>
                </a:solidFill>
              </a:rPr>
            </a:br>
            <a:r>
              <a:rPr lang="da-DK" sz="900" dirty="0">
                <a:solidFill>
                  <a:schemeClr val="tx2"/>
                </a:solidFill>
              </a:rPr>
              <a:t>Unikke boliger:</a:t>
            </a:r>
            <a:br>
              <a:rPr lang="da-DK" sz="900" b="0" dirty="0">
                <a:solidFill>
                  <a:schemeClr val="tx2"/>
                </a:solidFill>
              </a:rPr>
            </a:br>
            <a:r>
              <a:rPr lang="da-DK" sz="900" b="0" dirty="0">
                <a:solidFill>
                  <a:schemeClr val="tx2"/>
                </a:solidFill>
              </a:rPr>
              <a:t>I alt 12 boliger er i dag helt unikke. Disse boliger bliver helt ombygget, så der er plads til et større badeværelse og et helt nyt køkken.  </a:t>
            </a:r>
            <a:br>
              <a:rPr lang="da-DK" sz="900" b="0" dirty="0">
                <a:solidFill>
                  <a:schemeClr val="tx2"/>
                </a:solidFill>
              </a:rPr>
            </a:br>
            <a:r>
              <a:rPr lang="da-DK" sz="900" b="0" dirty="0">
                <a:solidFill>
                  <a:schemeClr val="tx2"/>
                </a:solidFill>
              </a:rPr>
              <a:t> </a:t>
            </a:r>
            <a:br>
              <a:rPr lang="da-DK" sz="900" b="0" dirty="0">
                <a:solidFill>
                  <a:schemeClr val="tx2"/>
                </a:solidFill>
              </a:rPr>
            </a:br>
            <a:r>
              <a:rPr lang="da-DK" sz="900" b="0" dirty="0">
                <a:solidFill>
                  <a:schemeClr val="tx2"/>
                </a:solidFill>
              </a:rPr>
              <a:t>Boligtype G20 i blok 10 og G23 i blok 7, samt Boligtype H11 og H12 i blok 10.</a:t>
            </a:r>
            <a:br>
              <a:rPr lang="da-DK" sz="900" b="0" dirty="0">
                <a:solidFill>
                  <a:schemeClr val="tx2"/>
                </a:solidFill>
              </a:rPr>
            </a:br>
            <a:br>
              <a:rPr lang="da-DK" sz="900" b="0" dirty="0">
                <a:solidFill>
                  <a:schemeClr val="tx2"/>
                </a:solidFill>
              </a:rPr>
            </a:br>
            <a:r>
              <a:rPr lang="da-DK" sz="900" dirty="0">
                <a:solidFill>
                  <a:schemeClr val="tx2"/>
                </a:solidFill>
              </a:rPr>
              <a:t>Tilgængelighedsboliger:</a:t>
            </a:r>
            <a:br>
              <a:rPr lang="da-DK" sz="900" b="0" dirty="0">
                <a:solidFill>
                  <a:schemeClr val="tx2"/>
                </a:solidFill>
              </a:rPr>
            </a:br>
            <a:r>
              <a:rPr lang="da-DK" sz="900" b="0" dirty="0">
                <a:solidFill>
                  <a:schemeClr val="tx2"/>
                </a:solidFill>
              </a:rPr>
              <a:t>I alt 48 boliger sammenlægges til 24 store tilgængelighedsboliger. Trapperummet ombygges så der bliver plads til elevator. </a:t>
            </a:r>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6" name="Picture 5">
            <a:extLst>
              <a:ext uri="{FF2B5EF4-FFF2-40B4-BE49-F238E27FC236}">
                <a16:creationId xmlns:a16="http://schemas.microsoft.com/office/drawing/2014/main" id="{B4011FF5-FF8B-5D92-75A9-7C2CF6FE17D1}"/>
              </a:ext>
            </a:extLst>
          </p:cNvPr>
          <p:cNvPicPr>
            <a:picLocks noChangeAspect="1"/>
          </p:cNvPicPr>
          <p:nvPr/>
        </p:nvPicPr>
        <p:blipFill rotWithShape="1">
          <a:blip r:embed="rId5">
            <a:extLst>
              <a:ext uri="{28A0092B-C50C-407E-A947-70E740481C1C}">
                <a14:useLocalDpi xmlns:a14="http://schemas.microsoft.com/office/drawing/2010/main" val="0"/>
              </a:ext>
            </a:extLst>
          </a:blip>
          <a:srcRect l="11834" t="13240" r="36442" b="4889"/>
          <a:stretch/>
        </p:blipFill>
        <p:spPr>
          <a:xfrm>
            <a:off x="6464511" y="96360"/>
            <a:ext cx="5368503" cy="6579064"/>
          </a:xfrm>
          <a:prstGeom prst="rect">
            <a:avLst/>
          </a:prstGeom>
        </p:spPr>
      </p:pic>
    </p:spTree>
    <p:extLst>
      <p:ext uri="{BB962C8B-B14F-4D97-AF65-F5344CB8AC3E}">
        <p14:creationId xmlns:p14="http://schemas.microsoft.com/office/powerpoint/2010/main" val="115417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433220" y="379952"/>
            <a:ext cx="2703012" cy="5765577"/>
          </a:xfrm>
        </p:spPr>
        <p:txBody>
          <a:bodyPr>
            <a:normAutofit fontScale="90000"/>
          </a:bodyPr>
          <a:lstStyle/>
          <a:p>
            <a:pPr fontAlgn="base"/>
            <a:r>
              <a:rPr lang="da-DK" sz="1800" dirty="0">
                <a:solidFill>
                  <a:schemeClr val="tx2"/>
                </a:solidFill>
              </a:rPr>
              <a:t>Indhold og generelle forbedringer</a:t>
            </a:r>
            <a:br>
              <a:rPr lang="da-DK" dirty="0">
                <a:solidFill>
                  <a:schemeClr val="tx2"/>
                </a:solidFill>
              </a:rPr>
            </a:br>
            <a:br>
              <a:rPr lang="da-DK" dirty="0">
                <a:solidFill>
                  <a:schemeClr val="tx2"/>
                </a:solidFill>
              </a:rPr>
            </a:br>
            <a:r>
              <a:rPr lang="da-DK" dirty="0">
                <a:solidFill>
                  <a:schemeClr val="tx2"/>
                </a:solidFill>
              </a:rPr>
              <a:t>Boligtype A </a:t>
            </a:r>
            <a:br>
              <a:rPr lang="da-DK" dirty="0">
                <a:solidFill>
                  <a:schemeClr val="tx2"/>
                </a:solidFill>
              </a:rPr>
            </a:br>
            <a:br>
              <a:rPr lang="da-DK" dirty="0">
                <a:solidFill>
                  <a:schemeClr val="tx2"/>
                </a:solidFill>
              </a:rPr>
            </a:br>
            <a:r>
              <a:rPr lang="da-DK" sz="1000" dirty="0">
                <a:solidFill>
                  <a:schemeClr val="tx2"/>
                </a:solidFill>
              </a:rPr>
              <a:t>Boligtype A findes i blok 1, 2 og 3.</a:t>
            </a:r>
            <a:br>
              <a:rPr lang="da-DK" sz="1000" dirty="0">
                <a:solidFill>
                  <a:schemeClr val="tx2"/>
                </a:solidFill>
              </a:rPr>
            </a:br>
            <a:br>
              <a:rPr lang="da-DK" sz="1000" dirty="0">
                <a:solidFill>
                  <a:schemeClr val="tx2"/>
                </a:solidFill>
              </a:rPr>
            </a:br>
            <a:r>
              <a:rPr lang="da-DK" sz="1000" dirty="0">
                <a:solidFill>
                  <a:schemeClr val="tx2"/>
                </a:solidFill>
              </a:rPr>
              <a:t>Badeværelset udvides ved at flytte vægen lidt ud i entréen. </a:t>
            </a:r>
            <a:br>
              <a:rPr lang="da-DK" sz="1000" dirty="0">
                <a:solidFill>
                  <a:schemeClr val="tx2"/>
                </a:solidFill>
              </a:rPr>
            </a:br>
            <a:br>
              <a:rPr lang="da-DK" sz="1000" dirty="0">
                <a:solidFill>
                  <a:schemeClr val="tx2"/>
                </a:solidFill>
              </a:rPr>
            </a:br>
            <a:r>
              <a:rPr lang="da-DK" sz="1000" dirty="0">
                <a:solidFill>
                  <a:schemeClr val="tx2"/>
                </a:solidFill>
              </a:rPr>
              <a:t>Det nye ventilationsanlæg fordeler sig vandret over nyt nedhængt loft i entré og bad og til emhætten i køkkenet i skørt over køkkenbordet. </a:t>
            </a:r>
            <a:br>
              <a:rPr lang="da-DK" sz="1000" dirty="0">
                <a:solidFill>
                  <a:schemeClr val="tx2"/>
                </a:solidFill>
              </a:rPr>
            </a:br>
            <a:br>
              <a:rPr lang="da-DK" sz="1000" dirty="0">
                <a:solidFill>
                  <a:schemeClr val="tx2"/>
                </a:solidFill>
              </a:rPr>
            </a:br>
            <a:r>
              <a:rPr lang="da-DK" sz="1000" dirty="0">
                <a:solidFill>
                  <a:schemeClr val="tx2"/>
                </a:solidFill>
              </a:rPr>
              <a:t>Den lodrette skakt til ventilation etableres i entré på 1 og 2 sal. Hvis der er skabe i entré på 1 og 2 sal. skal de derfor nedrives og fjernes. I køkkenet nedrives de eksisterende ventilationskanaler.</a:t>
            </a:r>
            <a:br>
              <a:rPr lang="da-DK" sz="1000" dirty="0">
                <a:solidFill>
                  <a:schemeClr val="tx2"/>
                </a:solidFill>
              </a:rPr>
            </a:br>
            <a:br>
              <a:rPr lang="da-DK" sz="1000" dirty="0">
                <a:solidFill>
                  <a:schemeClr val="tx2"/>
                </a:solidFill>
              </a:rPr>
            </a:br>
            <a:r>
              <a:rPr lang="da-DK" sz="1000" dirty="0">
                <a:solidFill>
                  <a:schemeClr val="tx2"/>
                </a:solidFill>
              </a:rPr>
              <a:t>I køkken over komfuret opsættes nyt overskab med emhætte. Eksisterende faldstamme og vandrør flyttes til ny lodret skakt i entré og der kommer ny bordplade med stålvask og vandhane.</a:t>
            </a:r>
            <a:br>
              <a:rPr lang="da-DK" sz="1000" dirty="0">
                <a:solidFill>
                  <a:schemeClr val="tx2"/>
                </a:solidFill>
              </a:rPr>
            </a:br>
            <a:br>
              <a:rPr lang="da-DK" sz="1000" dirty="0">
                <a:solidFill>
                  <a:schemeClr val="tx2"/>
                </a:solidFill>
              </a:rPr>
            </a:br>
            <a:r>
              <a:rPr lang="da-DK" sz="1000" dirty="0">
                <a:solidFill>
                  <a:schemeClr val="tx2"/>
                </a:solidFill>
              </a:rPr>
              <a:t>Hvert rum vil blive udstyret med nye radiatorer og stigstrenge. I opholdsrummet flyttes varmeapparatet væk fra vinduet hvor der kommer fransk altan eller terrassedør. </a:t>
            </a:r>
            <a:br>
              <a:rPr lang="da-DK" sz="1000" dirty="0">
                <a:solidFill>
                  <a:schemeClr val="tx2"/>
                </a:solidFill>
              </a:rPr>
            </a:br>
            <a:br>
              <a:rPr lang="da-DK" sz="1000" dirty="0">
                <a:solidFill>
                  <a:schemeClr val="tx2"/>
                </a:solidFill>
              </a:rPr>
            </a:br>
            <a:br>
              <a:rPr lang="da-DK" sz="1000" dirty="0">
                <a:solidFill>
                  <a:schemeClr val="tx2"/>
                </a:solidFill>
              </a:rPr>
            </a:br>
            <a:r>
              <a:rPr lang="da-DK" sz="1000" dirty="0">
                <a:solidFill>
                  <a:schemeClr val="tx2"/>
                </a:solidFill>
              </a:rPr>
              <a:t>Boligerne får helt nye sikre elinstallationer. Alle værelser og køkken suppleres med flere dobbelte stikkontakter. I badeværelser kommer der også en stikkontakt. De nye installationer føres synligt på vægge. </a:t>
            </a:r>
            <a:br>
              <a:rPr lang="da-DK" sz="1000" dirty="0">
                <a:solidFill>
                  <a:schemeClr val="tx2"/>
                </a:solidFill>
              </a:rPr>
            </a:br>
            <a:br>
              <a:rPr lang="da-DK" sz="1000" dirty="0">
                <a:solidFill>
                  <a:schemeClr val="tx2"/>
                </a:solidFill>
              </a:rPr>
            </a:br>
            <a:r>
              <a:rPr lang="da-DK" sz="1000" dirty="0">
                <a:solidFill>
                  <a:schemeClr val="tx2"/>
                </a:solidFill>
              </a:rPr>
              <a:t>Der opsættes røgalarm i entré.</a:t>
            </a:r>
            <a:br>
              <a:rPr lang="da-DK" sz="1000" b="0" dirty="0">
                <a:solidFill>
                  <a:schemeClr val="tx2"/>
                </a:solidFill>
              </a:rPr>
            </a:br>
            <a:br>
              <a:rPr lang="da-DK" sz="1000" b="0" dirty="0">
                <a:solidFill>
                  <a:schemeClr val="tx2"/>
                </a:solidFill>
              </a:rPr>
            </a:br>
            <a:br>
              <a:rPr lang="da-DK" sz="1000" b="0" dirty="0">
                <a:solidFill>
                  <a:schemeClr val="tx2"/>
                </a:solidFill>
              </a:rPr>
            </a:br>
            <a:br>
              <a:rPr lang="da-DK" sz="1000" b="0" dirty="0">
                <a:solidFill>
                  <a:schemeClr val="tx2"/>
                </a:solidFill>
              </a:rPr>
            </a:br>
            <a:endParaRPr lang="da-DK" sz="1000" dirty="0">
              <a:solidFill>
                <a:schemeClr val="tx2"/>
              </a:solidFill>
            </a:endParaRPr>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3" name="Picture 2">
            <a:extLst>
              <a:ext uri="{FF2B5EF4-FFF2-40B4-BE49-F238E27FC236}">
                <a16:creationId xmlns:a16="http://schemas.microsoft.com/office/drawing/2014/main" id="{7140D3E0-B061-490F-9BE4-75B39563FF2F}"/>
              </a:ext>
            </a:extLst>
          </p:cNvPr>
          <p:cNvPicPr>
            <a:picLocks noChangeAspect="1"/>
          </p:cNvPicPr>
          <p:nvPr/>
        </p:nvPicPr>
        <p:blipFill rotWithShape="1">
          <a:blip r:embed="rId5"/>
          <a:srcRect r="1388" b="9374"/>
          <a:stretch/>
        </p:blipFill>
        <p:spPr>
          <a:xfrm>
            <a:off x="3020815" y="936469"/>
            <a:ext cx="8220433" cy="4130481"/>
          </a:xfrm>
          <a:prstGeom prst="rect">
            <a:avLst/>
          </a:prstGeom>
        </p:spPr>
      </p:pic>
      <p:sp>
        <p:nvSpPr>
          <p:cNvPr id="8" name="TextBox 7">
            <a:extLst>
              <a:ext uri="{FF2B5EF4-FFF2-40B4-BE49-F238E27FC236}">
                <a16:creationId xmlns:a16="http://schemas.microsoft.com/office/drawing/2014/main" id="{E5D3D089-7DB7-4ABF-A3C3-7DA3AF541795}"/>
              </a:ext>
            </a:extLst>
          </p:cNvPr>
          <p:cNvSpPr txBox="1"/>
          <p:nvPr/>
        </p:nvSpPr>
        <p:spPr>
          <a:xfrm>
            <a:off x="5294414" y="5185738"/>
            <a:ext cx="610299" cy="369332"/>
          </a:xfrm>
          <a:prstGeom prst="rect">
            <a:avLst/>
          </a:prstGeom>
          <a:noFill/>
        </p:spPr>
        <p:txBody>
          <a:bodyPr wrap="square">
            <a:spAutoFit/>
          </a:bodyPr>
          <a:lstStyle/>
          <a:p>
            <a:r>
              <a:rPr lang="da-DK" sz="1800" dirty="0">
                <a:solidFill>
                  <a:schemeClr val="tx2"/>
                </a:solidFill>
              </a:rPr>
              <a:t>Før</a:t>
            </a:r>
            <a:endParaRPr lang="da-DK" dirty="0"/>
          </a:p>
        </p:txBody>
      </p:sp>
      <p:sp>
        <p:nvSpPr>
          <p:cNvPr id="9" name="TextBox 8">
            <a:extLst>
              <a:ext uri="{FF2B5EF4-FFF2-40B4-BE49-F238E27FC236}">
                <a16:creationId xmlns:a16="http://schemas.microsoft.com/office/drawing/2014/main" id="{351C6829-95BD-49A5-BFCC-0A521F994D32}"/>
              </a:ext>
            </a:extLst>
          </p:cNvPr>
          <p:cNvSpPr txBox="1"/>
          <p:nvPr/>
        </p:nvSpPr>
        <p:spPr>
          <a:xfrm>
            <a:off x="9114306" y="5185738"/>
            <a:ext cx="769690" cy="369332"/>
          </a:xfrm>
          <a:prstGeom prst="rect">
            <a:avLst/>
          </a:prstGeom>
          <a:noFill/>
        </p:spPr>
        <p:txBody>
          <a:bodyPr wrap="square">
            <a:spAutoFit/>
          </a:bodyPr>
          <a:lstStyle/>
          <a:p>
            <a:r>
              <a:rPr lang="da-DK" sz="1800" dirty="0">
                <a:solidFill>
                  <a:schemeClr val="tx2"/>
                </a:solidFill>
              </a:rPr>
              <a:t>Efter</a:t>
            </a:r>
            <a:endParaRPr lang="da-DK" dirty="0"/>
          </a:p>
        </p:txBody>
      </p:sp>
      <p:sp>
        <p:nvSpPr>
          <p:cNvPr id="10" name="Arrow: Right 9">
            <a:extLst>
              <a:ext uri="{FF2B5EF4-FFF2-40B4-BE49-F238E27FC236}">
                <a16:creationId xmlns:a16="http://schemas.microsoft.com/office/drawing/2014/main" id="{FCBA671F-C250-4E23-8942-C371A122B1DE}"/>
              </a:ext>
            </a:extLst>
          </p:cNvPr>
          <p:cNvSpPr/>
          <p:nvPr/>
        </p:nvSpPr>
        <p:spPr>
          <a:xfrm>
            <a:off x="6878972" y="5218891"/>
            <a:ext cx="769690" cy="267509"/>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8994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23678"/>
            <a:ext cx="2941354" cy="5928733"/>
          </a:xfrm>
        </p:spPr>
        <p:txBody>
          <a:bodyPr>
            <a:normAutofit fontScale="90000"/>
          </a:bodyPr>
          <a:lstStyle/>
          <a:p>
            <a:pPr>
              <a:lnSpc>
                <a:spcPct val="120000"/>
              </a:lnSpc>
            </a:pPr>
            <a:r>
              <a:rPr lang="da-DK" sz="1800" dirty="0">
                <a:solidFill>
                  <a:schemeClr val="tx2"/>
                </a:solidFill>
              </a:rPr>
              <a:t>Indhold og generelle forbedringer </a:t>
            </a:r>
            <a:br>
              <a:rPr lang="da-DK" sz="1800" dirty="0">
                <a:solidFill>
                  <a:schemeClr val="tx2"/>
                </a:solidFill>
              </a:rPr>
            </a:br>
            <a:r>
              <a:rPr lang="da-DK" dirty="0">
                <a:solidFill>
                  <a:schemeClr val="tx2"/>
                </a:solidFill>
              </a:rPr>
              <a:t>Boligtype B og C</a:t>
            </a:r>
            <a:br>
              <a:rPr lang="da-DK" dirty="0">
                <a:solidFill>
                  <a:schemeClr val="tx2"/>
                </a:solidFill>
              </a:rPr>
            </a:br>
            <a:br>
              <a:rPr lang="da-DK" sz="1000" dirty="0">
                <a:solidFill>
                  <a:schemeClr val="tx2"/>
                </a:solidFill>
              </a:rPr>
            </a:br>
            <a:r>
              <a:rPr lang="da-DK" sz="1000" dirty="0">
                <a:solidFill>
                  <a:schemeClr val="tx2"/>
                </a:solidFill>
              </a:rPr>
              <a:t>Boligtype B/C findes i de fleste blokke.</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Badeværelset udvides ved at flytte vægen lidt ud i entréen.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Det nye ventilationsanlæg fordeler sig vandret over nyt nedhængt loft i entré og bad og til lodret skakt gennem skørt på bagvæggen i køkkenet. Den lodrette skakt til ventilation etableres i køkken på 1 og 2 sal. Hvis der er højskabe i køkkenet på 1 og 2 sal. skal de derfor nedrives og fjernes.</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I køkken over komfuret opsættes nyt overskab med emhætte. Eksisterende faldstamme og vandrør flyttes til ny lodret skakt i bad og der kommer ny bordplade med stålvask og vandhane.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Hvert rum vil blive udstyret med nye radiatorer og stigstrenge. I opholdsrummet flyttes varmeapparatet væk fra vinduet hvor der kommer fransk altan eller terrassedør.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Boligerne får helt nye sikre elinstallationer. Alle værelser og køkken suppleres med flere dobbelte stikkontakter. I badeværelser kommer der også en stikkontakt. De nye installationer føres synligt på vægge.</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Der opsættes røgalarm i entré.</a:t>
            </a:r>
            <a:br>
              <a:rPr lang="da-DK" sz="100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endParaRPr lang="da-DK" sz="11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Håndskrift 1">
                <a:extLst>
                  <a:ext uri="{FF2B5EF4-FFF2-40B4-BE49-F238E27FC236}">
                    <a16:creationId xmlns:a16="http://schemas.microsoft.com/office/drawing/2014/main" id="{494FB335-2A84-4A98-A516-4B99750D17AE}"/>
                  </a:ext>
                </a:extLst>
              </p14:cNvPr>
              <p14:cNvContentPartPr/>
              <p14:nvPr/>
            </p14:nvContentPartPr>
            <p14:xfrm>
              <a:off x="3016072" y="4378579"/>
              <a:ext cx="360" cy="360"/>
            </p14:xfrm>
          </p:contentPart>
        </mc:Choice>
        <mc:Fallback xmlns="">
          <p:pic>
            <p:nvPicPr>
              <p:cNvPr id="2" name="Håndskrift 1">
                <a:extLst>
                  <a:ext uri="{FF2B5EF4-FFF2-40B4-BE49-F238E27FC236}">
                    <a16:creationId xmlns:a16="http://schemas.microsoft.com/office/drawing/2014/main" id="{494FB335-2A84-4A98-A516-4B99750D17AE}"/>
                  </a:ext>
                </a:extLst>
              </p:cNvPr>
              <p:cNvPicPr/>
              <p:nvPr/>
            </p:nvPicPr>
            <p:blipFill>
              <a:blip r:embed="rId8"/>
              <a:stretch>
                <a:fillRect/>
              </a:stretch>
            </p:blipFill>
            <p:spPr>
              <a:xfrm>
                <a:off x="3007432" y="4369579"/>
                <a:ext cx="18000" cy="18000"/>
              </a:xfrm>
              <a:prstGeom prst="rect">
                <a:avLst/>
              </a:prstGeom>
            </p:spPr>
          </p:pic>
        </mc:Fallback>
      </mc:AlternateContent>
      <p:pic>
        <p:nvPicPr>
          <p:cNvPr id="5" name="Picture 4">
            <a:extLst>
              <a:ext uri="{FF2B5EF4-FFF2-40B4-BE49-F238E27FC236}">
                <a16:creationId xmlns:a16="http://schemas.microsoft.com/office/drawing/2014/main" id="{2B64A1B3-7400-4644-85AA-1D3615B51AA8}"/>
              </a:ext>
            </a:extLst>
          </p:cNvPr>
          <p:cNvPicPr>
            <a:picLocks noChangeAspect="1"/>
          </p:cNvPicPr>
          <p:nvPr/>
        </p:nvPicPr>
        <p:blipFill rotWithShape="1">
          <a:blip r:embed="rId9"/>
          <a:srcRect r="285" b="3587"/>
          <a:stretch/>
        </p:blipFill>
        <p:spPr>
          <a:xfrm>
            <a:off x="3216442" y="816407"/>
            <a:ext cx="8694821" cy="3985668"/>
          </a:xfrm>
          <a:prstGeom prst="rect">
            <a:avLst/>
          </a:prstGeom>
        </p:spPr>
      </p:pic>
      <p:sp>
        <p:nvSpPr>
          <p:cNvPr id="8" name="TextBox 7">
            <a:extLst>
              <a:ext uri="{FF2B5EF4-FFF2-40B4-BE49-F238E27FC236}">
                <a16:creationId xmlns:a16="http://schemas.microsoft.com/office/drawing/2014/main" id="{A9EE05A8-5FB7-4C44-A249-01E21B9BBF1F}"/>
              </a:ext>
            </a:extLst>
          </p:cNvPr>
          <p:cNvSpPr txBox="1"/>
          <p:nvPr/>
        </p:nvSpPr>
        <p:spPr>
          <a:xfrm>
            <a:off x="5864866" y="4992791"/>
            <a:ext cx="610299" cy="369332"/>
          </a:xfrm>
          <a:prstGeom prst="rect">
            <a:avLst/>
          </a:prstGeom>
          <a:noFill/>
        </p:spPr>
        <p:txBody>
          <a:bodyPr wrap="square">
            <a:spAutoFit/>
          </a:bodyPr>
          <a:lstStyle/>
          <a:p>
            <a:r>
              <a:rPr lang="da-DK" sz="1800" dirty="0">
                <a:solidFill>
                  <a:schemeClr val="tx2"/>
                </a:solidFill>
              </a:rPr>
              <a:t>Før</a:t>
            </a:r>
            <a:endParaRPr lang="da-DK" dirty="0"/>
          </a:p>
        </p:txBody>
      </p:sp>
      <p:sp>
        <p:nvSpPr>
          <p:cNvPr id="9" name="TextBox 8">
            <a:extLst>
              <a:ext uri="{FF2B5EF4-FFF2-40B4-BE49-F238E27FC236}">
                <a16:creationId xmlns:a16="http://schemas.microsoft.com/office/drawing/2014/main" id="{CF57E195-B0A7-48D3-ACC2-DE2E9A09D0EA}"/>
              </a:ext>
            </a:extLst>
          </p:cNvPr>
          <p:cNvSpPr txBox="1"/>
          <p:nvPr/>
        </p:nvSpPr>
        <p:spPr>
          <a:xfrm>
            <a:off x="9684758" y="4992791"/>
            <a:ext cx="769690" cy="369332"/>
          </a:xfrm>
          <a:prstGeom prst="rect">
            <a:avLst/>
          </a:prstGeom>
          <a:noFill/>
        </p:spPr>
        <p:txBody>
          <a:bodyPr wrap="square">
            <a:spAutoFit/>
          </a:bodyPr>
          <a:lstStyle/>
          <a:p>
            <a:r>
              <a:rPr lang="da-DK" sz="1800" dirty="0">
                <a:solidFill>
                  <a:schemeClr val="tx2"/>
                </a:solidFill>
              </a:rPr>
              <a:t>Efter</a:t>
            </a:r>
            <a:endParaRPr lang="da-DK" dirty="0"/>
          </a:p>
        </p:txBody>
      </p:sp>
      <p:sp>
        <p:nvSpPr>
          <p:cNvPr id="10" name="Arrow: Right 9">
            <a:extLst>
              <a:ext uri="{FF2B5EF4-FFF2-40B4-BE49-F238E27FC236}">
                <a16:creationId xmlns:a16="http://schemas.microsoft.com/office/drawing/2014/main" id="{06640F87-97DC-476D-A542-B852317BC4D8}"/>
              </a:ext>
            </a:extLst>
          </p:cNvPr>
          <p:cNvSpPr/>
          <p:nvPr/>
        </p:nvSpPr>
        <p:spPr>
          <a:xfrm>
            <a:off x="7449424" y="5025944"/>
            <a:ext cx="769690" cy="267509"/>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56623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300433" y="379953"/>
            <a:ext cx="3239899" cy="5281670"/>
          </a:xfrm>
        </p:spPr>
        <p:txBody>
          <a:bodyPr>
            <a:normAutofit fontScale="90000"/>
          </a:bodyPr>
          <a:lstStyle/>
          <a:p>
            <a:pPr>
              <a:lnSpc>
                <a:spcPct val="120000"/>
              </a:lnSpc>
            </a:pPr>
            <a:r>
              <a:rPr lang="da-DK" sz="1800" dirty="0">
                <a:solidFill>
                  <a:schemeClr val="tx2"/>
                </a:solidFill>
              </a:rPr>
              <a:t>Indhold og generelle forbedringer</a:t>
            </a:r>
            <a:br>
              <a:rPr lang="da-DK" dirty="0">
                <a:solidFill>
                  <a:schemeClr val="tx2"/>
                </a:solidFill>
              </a:rPr>
            </a:br>
            <a:r>
              <a:rPr lang="da-DK" dirty="0">
                <a:solidFill>
                  <a:schemeClr val="tx2"/>
                </a:solidFill>
              </a:rPr>
              <a:t>Boligtype D og E</a:t>
            </a:r>
            <a:br>
              <a:rPr lang="da-DK" dirty="0">
                <a:solidFill>
                  <a:schemeClr val="tx2"/>
                </a:solidFill>
              </a:rPr>
            </a:br>
            <a:br>
              <a:rPr lang="da-DK" dirty="0">
                <a:solidFill>
                  <a:schemeClr val="tx2"/>
                </a:solidFill>
              </a:rPr>
            </a:br>
            <a:r>
              <a:rPr lang="da-DK" sz="1000" dirty="0">
                <a:solidFill>
                  <a:schemeClr val="tx2"/>
                </a:solidFill>
              </a:rPr>
              <a:t>Boligtype D og E findes i blok 10.</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Badeværelset udvides ved at flytte vægen lidt ud i entréen.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Det nye ventilationsanlæg fordeler sig vandret over nyt nedhængt loft i entré og bad. Den lodrette skakt til ventilation etableres i entré på 1 og 2 sal. Hvis der er skabe i entré på 1 og 2 sal. skal de derfor nedrives og fjernes.</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I køkken over komfuret opsættes nyt overskab med emhætte. Eksisterende faldstamme og vandrør flyttes til ny lodret skakt i bad og der kommer ny bordplade med stålvask og vandhane.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Hvert rum vil blive udstyret med nye radiatorer og stigstrenge. I opholdsrummet flyttes varmeapparatet væk fra vinduet hvor der kommer fransk altan eller terrassedør.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Boligerne får helt nye sikre elinstallationer. Alle værelser og køkken suppleres med flere dobbelte stikkontakter. I badeværelser kommer der også en stikkontakt. De nye installationer føres synligt på vægge.</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Der opsættes røgalarm i entré.</a:t>
            </a:r>
            <a:br>
              <a:rPr lang="da-DK" sz="1000" dirty="0">
                <a:solidFill>
                  <a:schemeClr val="tx2"/>
                </a:solidFill>
              </a:rPr>
            </a:br>
            <a:br>
              <a:rPr lang="da-DK"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br>
              <a:rPr lang="da-DK" sz="1000" b="0" dirty="0">
                <a:solidFill>
                  <a:schemeClr val="tx2"/>
                </a:solidFill>
              </a:rPr>
            </a:br>
            <a:br>
              <a:rPr lang="da-DK" sz="1000" b="0" dirty="0">
                <a:solidFill>
                  <a:schemeClr val="tx2"/>
                </a:solidFill>
              </a:rPr>
            </a:br>
            <a:br>
              <a:rPr lang="da-DK" sz="1000" b="0" dirty="0">
                <a:solidFill>
                  <a:schemeClr val="tx2"/>
                </a:solidFill>
              </a:rPr>
            </a:br>
            <a:endParaRPr lang="da-DK" sz="10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Håndskrift 1">
                <a:extLst>
                  <a:ext uri="{FF2B5EF4-FFF2-40B4-BE49-F238E27FC236}">
                    <a16:creationId xmlns:a16="http://schemas.microsoft.com/office/drawing/2014/main" id="{3B75FF81-3AE3-44A5-807D-FABF52C2A238}"/>
                  </a:ext>
                </a:extLst>
              </p14:cNvPr>
              <p14:cNvContentPartPr/>
              <p14:nvPr/>
            </p14:nvContentPartPr>
            <p14:xfrm>
              <a:off x="4672792" y="3187339"/>
              <a:ext cx="360" cy="360"/>
            </p14:xfrm>
          </p:contentPart>
        </mc:Choice>
        <mc:Fallback xmlns="">
          <p:pic>
            <p:nvPicPr>
              <p:cNvPr id="2" name="Håndskrift 1">
                <a:extLst>
                  <a:ext uri="{FF2B5EF4-FFF2-40B4-BE49-F238E27FC236}">
                    <a16:creationId xmlns:a16="http://schemas.microsoft.com/office/drawing/2014/main" id="{3B75FF81-3AE3-44A5-807D-FABF52C2A238}"/>
                  </a:ext>
                </a:extLst>
              </p:cNvPr>
              <p:cNvPicPr/>
              <p:nvPr/>
            </p:nvPicPr>
            <p:blipFill>
              <a:blip r:embed="rId8"/>
              <a:stretch>
                <a:fillRect/>
              </a:stretch>
            </p:blipFill>
            <p:spPr>
              <a:xfrm>
                <a:off x="4663792" y="3178699"/>
                <a:ext cx="18000" cy="18000"/>
              </a:xfrm>
              <a:prstGeom prst="rect">
                <a:avLst/>
              </a:prstGeom>
            </p:spPr>
          </p:pic>
        </mc:Fallback>
      </mc:AlternateContent>
      <p:pic>
        <p:nvPicPr>
          <p:cNvPr id="5" name="Picture 4">
            <a:extLst>
              <a:ext uri="{FF2B5EF4-FFF2-40B4-BE49-F238E27FC236}">
                <a16:creationId xmlns:a16="http://schemas.microsoft.com/office/drawing/2014/main" id="{BBA0D37E-A0EA-4164-9C90-E2E6974B99E0}"/>
              </a:ext>
            </a:extLst>
          </p:cNvPr>
          <p:cNvPicPr>
            <a:picLocks noChangeAspect="1"/>
          </p:cNvPicPr>
          <p:nvPr/>
        </p:nvPicPr>
        <p:blipFill rotWithShape="1">
          <a:blip r:embed="rId9"/>
          <a:srcRect r="1131" b="5861"/>
          <a:stretch/>
        </p:blipFill>
        <p:spPr>
          <a:xfrm>
            <a:off x="3631637" y="788165"/>
            <a:ext cx="8281045" cy="3909670"/>
          </a:xfrm>
          <a:prstGeom prst="rect">
            <a:avLst/>
          </a:prstGeom>
        </p:spPr>
      </p:pic>
      <p:sp>
        <p:nvSpPr>
          <p:cNvPr id="8" name="TextBox 7">
            <a:extLst>
              <a:ext uri="{FF2B5EF4-FFF2-40B4-BE49-F238E27FC236}">
                <a16:creationId xmlns:a16="http://schemas.microsoft.com/office/drawing/2014/main" id="{C8B06CAA-D50C-4690-A3BE-472A888E0BA2}"/>
              </a:ext>
            </a:extLst>
          </p:cNvPr>
          <p:cNvSpPr txBox="1"/>
          <p:nvPr/>
        </p:nvSpPr>
        <p:spPr>
          <a:xfrm>
            <a:off x="5864866" y="4992791"/>
            <a:ext cx="610299" cy="369332"/>
          </a:xfrm>
          <a:prstGeom prst="rect">
            <a:avLst/>
          </a:prstGeom>
          <a:noFill/>
        </p:spPr>
        <p:txBody>
          <a:bodyPr wrap="square">
            <a:spAutoFit/>
          </a:bodyPr>
          <a:lstStyle/>
          <a:p>
            <a:r>
              <a:rPr lang="da-DK" sz="1800" dirty="0">
                <a:solidFill>
                  <a:schemeClr val="tx2"/>
                </a:solidFill>
              </a:rPr>
              <a:t>Før</a:t>
            </a:r>
            <a:endParaRPr lang="da-DK" dirty="0"/>
          </a:p>
        </p:txBody>
      </p:sp>
      <p:sp>
        <p:nvSpPr>
          <p:cNvPr id="9" name="TextBox 8">
            <a:extLst>
              <a:ext uri="{FF2B5EF4-FFF2-40B4-BE49-F238E27FC236}">
                <a16:creationId xmlns:a16="http://schemas.microsoft.com/office/drawing/2014/main" id="{09015C9C-B50D-47DD-B156-4D36F74BF70F}"/>
              </a:ext>
            </a:extLst>
          </p:cNvPr>
          <p:cNvSpPr txBox="1"/>
          <p:nvPr/>
        </p:nvSpPr>
        <p:spPr>
          <a:xfrm>
            <a:off x="9684758" y="4992791"/>
            <a:ext cx="769690" cy="369332"/>
          </a:xfrm>
          <a:prstGeom prst="rect">
            <a:avLst/>
          </a:prstGeom>
          <a:noFill/>
        </p:spPr>
        <p:txBody>
          <a:bodyPr wrap="square">
            <a:spAutoFit/>
          </a:bodyPr>
          <a:lstStyle/>
          <a:p>
            <a:r>
              <a:rPr lang="da-DK" sz="1800" dirty="0">
                <a:solidFill>
                  <a:schemeClr val="tx2"/>
                </a:solidFill>
              </a:rPr>
              <a:t>Efter</a:t>
            </a:r>
            <a:endParaRPr lang="da-DK" dirty="0"/>
          </a:p>
        </p:txBody>
      </p:sp>
      <p:sp>
        <p:nvSpPr>
          <p:cNvPr id="3" name="Arrow: Right 2">
            <a:extLst>
              <a:ext uri="{FF2B5EF4-FFF2-40B4-BE49-F238E27FC236}">
                <a16:creationId xmlns:a16="http://schemas.microsoft.com/office/drawing/2014/main" id="{A47516D2-89B5-4CDE-BB98-8FEBC2F2D3D6}"/>
              </a:ext>
            </a:extLst>
          </p:cNvPr>
          <p:cNvSpPr/>
          <p:nvPr/>
        </p:nvSpPr>
        <p:spPr>
          <a:xfrm>
            <a:off x="7449424" y="5025944"/>
            <a:ext cx="769690" cy="267509"/>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54034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385192" y="415885"/>
            <a:ext cx="3607968" cy="5216135"/>
          </a:xfrm>
        </p:spPr>
        <p:txBody>
          <a:bodyPr>
            <a:normAutofit fontScale="90000"/>
          </a:bodyPr>
          <a:lstStyle/>
          <a:p>
            <a:pPr>
              <a:lnSpc>
                <a:spcPct val="120000"/>
              </a:lnSpc>
            </a:pPr>
            <a:r>
              <a:rPr lang="da-DK" sz="1800" dirty="0">
                <a:solidFill>
                  <a:schemeClr val="tx2"/>
                </a:solidFill>
              </a:rPr>
              <a:t>Indhold og generelle forbedringer</a:t>
            </a:r>
            <a:br>
              <a:rPr lang="da-DK" dirty="0">
                <a:solidFill>
                  <a:schemeClr val="tx2"/>
                </a:solidFill>
              </a:rPr>
            </a:br>
            <a:r>
              <a:rPr lang="da-DK" dirty="0">
                <a:solidFill>
                  <a:schemeClr val="tx2"/>
                </a:solidFill>
              </a:rPr>
              <a:t>Boligtype G</a:t>
            </a:r>
            <a:br>
              <a:rPr lang="da-DK" dirty="0">
                <a:solidFill>
                  <a:schemeClr val="tx2"/>
                </a:solidFill>
              </a:rPr>
            </a:br>
            <a:br>
              <a:rPr lang="da-DK" dirty="0">
                <a:solidFill>
                  <a:schemeClr val="tx2"/>
                </a:solidFill>
              </a:rPr>
            </a:br>
            <a:r>
              <a:rPr lang="da-DK" sz="1000" dirty="0">
                <a:solidFill>
                  <a:schemeClr val="tx2"/>
                </a:solidFill>
              </a:rPr>
              <a:t>I gavlboliger med indeliggende baderum er der ikke plads til at indrette bruseplads. Her opbygges derfor helt nyt indeliggende badeværelser og helt nyt køkken.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Badeværelset får adgang fra gangen.</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Det nye køkken indrettes med adgang fra opholdsrummet. De store gavlboliger ombygges så det nye køkken får forbindelse med opholdsrummet. De unikke gavlboliger G20 og G22 ombygges med køkken i opholdsrummet</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Det nye ventilationsanlæg fordeler sig vandret over nedhængt loft i bad og skørt i køkken. Den lodrette skakt til ventilation etableres i teknikskakt mellem køkken og bad.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Hvert rum vil blive udstyret med nye radiatorer og stigstrenge. I opholdsrummet flyttes varmeapparatet væk fra vinduet hvor der kommer fransk altan eller terrassedør.</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Boligerne får helt nye sikre elinstallationer. Alle værelser og køkken suppleres med flere dobbelte stikkontakter. I badeværelser kommer der også en stikkontakt. De nye installationer føres synligt på vægge.</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Der opsættes røgalarm i entré.</a:t>
            </a:r>
            <a:br>
              <a:rPr lang="da-DK" sz="1000" dirty="0">
                <a:solidFill>
                  <a:schemeClr val="tx2"/>
                </a:solidFill>
              </a:rPr>
            </a:br>
            <a:br>
              <a:rPr lang="da-DK" sz="1000" dirty="0">
                <a:solidFill>
                  <a:schemeClr val="tx2"/>
                </a:solidFill>
              </a:rPr>
            </a:br>
            <a:br>
              <a:rPr lang="da-DK" sz="1000" dirty="0">
                <a:solidFill>
                  <a:schemeClr val="tx2"/>
                </a:solidFill>
              </a:rPr>
            </a:br>
            <a:br>
              <a:rPr lang="da-DK" sz="1000" dirty="0">
                <a:solidFill>
                  <a:schemeClr val="tx2"/>
                </a:solidFill>
              </a:rPr>
            </a:br>
            <a:endParaRPr lang="da-DK" sz="1000" dirty="0">
              <a:solidFill>
                <a:schemeClr val="tx2"/>
              </a:solidFill>
            </a:endParaRPr>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Håndskrift 1">
                <a:extLst>
                  <a:ext uri="{FF2B5EF4-FFF2-40B4-BE49-F238E27FC236}">
                    <a16:creationId xmlns:a16="http://schemas.microsoft.com/office/drawing/2014/main" id="{FE1795BC-61AB-49D1-9A04-067AE3E5C0D4}"/>
                  </a:ext>
                </a:extLst>
              </p14:cNvPr>
              <p14:cNvContentPartPr/>
              <p14:nvPr/>
            </p14:nvContentPartPr>
            <p14:xfrm>
              <a:off x="2090152" y="1965859"/>
              <a:ext cx="30960" cy="35280"/>
            </p14:xfrm>
          </p:contentPart>
        </mc:Choice>
        <mc:Fallback xmlns="">
          <p:pic>
            <p:nvPicPr>
              <p:cNvPr id="2" name="Håndskrift 1">
                <a:extLst>
                  <a:ext uri="{FF2B5EF4-FFF2-40B4-BE49-F238E27FC236}">
                    <a16:creationId xmlns:a16="http://schemas.microsoft.com/office/drawing/2014/main" id="{FE1795BC-61AB-49D1-9A04-067AE3E5C0D4}"/>
                  </a:ext>
                </a:extLst>
              </p:cNvPr>
              <p:cNvPicPr/>
              <p:nvPr/>
            </p:nvPicPr>
            <p:blipFill>
              <a:blip r:embed="rId7"/>
              <a:stretch>
                <a:fillRect/>
              </a:stretch>
            </p:blipFill>
            <p:spPr>
              <a:xfrm>
                <a:off x="2081152" y="1956859"/>
                <a:ext cx="48600" cy="52920"/>
              </a:xfrm>
              <a:prstGeom prst="rect">
                <a:avLst/>
              </a:prstGeom>
            </p:spPr>
          </p:pic>
        </mc:Fallback>
      </mc:AlternateContent>
      <p:pic>
        <p:nvPicPr>
          <p:cNvPr id="5" name="Picture 4">
            <a:extLst>
              <a:ext uri="{FF2B5EF4-FFF2-40B4-BE49-F238E27FC236}">
                <a16:creationId xmlns:a16="http://schemas.microsoft.com/office/drawing/2014/main" id="{38C8F401-FED2-450C-B1C2-964BEE838547}"/>
              </a:ext>
            </a:extLst>
          </p:cNvPr>
          <p:cNvPicPr>
            <a:picLocks noChangeAspect="1"/>
          </p:cNvPicPr>
          <p:nvPr/>
        </p:nvPicPr>
        <p:blipFill>
          <a:blip r:embed="rId8"/>
          <a:stretch>
            <a:fillRect/>
          </a:stretch>
        </p:blipFill>
        <p:spPr>
          <a:xfrm>
            <a:off x="5934818" y="78567"/>
            <a:ext cx="5490988" cy="3146327"/>
          </a:xfrm>
          <a:prstGeom prst="rect">
            <a:avLst/>
          </a:prstGeom>
        </p:spPr>
      </p:pic>
      <p:pic>
        <p:nvPicPr>
          <p:cNvPr id="8" name="Picture 7">
            <a:extLst>
              <a:ext uri="{FF2B5EF4-FFF2-40B4-BE49-F238E27FC236}">
                <a16:creationId xmlns:a16="http://schemas.microsoft.com/office/drawing/2014/main" id="{BDF41896-67CD-4979-A8EB-A3A1BCC7AEF3}"/>
              </a:ext>
            </a:extLst>
          </p:cNvPr>
          <p:cNvPicPr>
            <a:picLocks noChangeAspect="1"/>
          </p:cNvPicPr>
          <p:nvPr/>
        </p:nvPicPr>
        <p:blipFill>
          <a:blip r:embed="rId9"/>
          <a:stretch>
            <a:fillRect/>
          </a:stretch>
        </p:blipFill>
        <p:spPr>
          <a:xfrm>
            <a:off x="5469775" y="3224894"/>
            <a:ext cx="6421074" cy="3055604"/>
          </a:xfrm>
          <a:prstGeom prst="rect">
            <a:avLst/>
          </a:prstGeom>
        </p:spPr>
      </p:pic>
      <p:sp>
        <p:nvSpPr>
          <p:cNvPr id="13" name="TextBox 12">
            <a:extLst>
              <a:ext uri="{FF2B5EF4-FFF2-40B4-BE49-F238E27FC236}">
                <a16:creationId xmlns:a16="http://schemas.microsoft.com/office/drawing/2014/main" id="{83451F48-43A8-4254-9EA1-FF6DF7472795}"/>
              </a:ext>
            </a:extLst>
          </p:cNvPr>
          <p:cNvSpPr txBox="1"/>
          <p:nvPr/>
        </p:nvSpPr>
        <p:spPr>
          <a:xfrm>
            <a:off x="5864866" y="3021376"/>
            <a:ext cx="610299" cy="369332"/>
          </a:xfrm>
          <a:prstGeom prst="rect">
            <a:avLst/>
          </a:prstGeom>
          <a:noFill/>
        </p:spPr>
        <p:txBody>
          <a:bodyPr wrap="square">
            <a:spAutoFit/>
          </a:bodyPr>
          <a:lstStyle/>
          <a:p>
            <a:r>
              <a:rPr lang="da-DK" sz="1800" dirty="0">
                <a:solidFill>
                  <a:schemeClr val="tx2"/>
                </a:solidFill>
              </a:rPr>
              <a:t>Før</a:t>
            </a:r>
            <a:endParaRPr lang="da-DK" dirty="0"/>
          </a:p>
        </p:txBody>
      </p:sp>
      <p:sp>
        <p:nvSpPr>
          <p:cNvPr id="14" name="TextBox 13">
            <a:extLst>
              <a:ext uri="{FF2B5EF4-FFF2-40B4-BE49-F238E27FC236}">
                <a16:creationId xmlns:a16="http://schemas.microsoft.com/office/drawing/2014/main" id="{6CFD9B30-B0B9-4C1B-B69E-85DB3EB53928}"/>
              </a:ext>
            </a:extLst>
          </p:cNvPr>
          <p:cNvSpPr txBox="1"/>
          <p:nvPr/>
        </p:nvSpPr>
        <p:spPr>
          <a:xfrm>
            <a:off x="9684758" y="3021376"/>
            <a:ext cx="769690" cy="369332"/>
          </a:xfrm>
          <a:prstGeom prst="rect">
            <a:avLst/>
          </a:prstGeom>
          <a:noFill/>
        </p:spPr>
        <p:txBody>
          <a:bodyPr wrap="square">
            <a:spAutoFit/>
          </a:bodyPr>
          <a:lstStyle/>
          <a:p>
            <a:r>
              <a:rPr lang="da-DK" sz="1800" dirty="0">
                <a:solidFill>
                  <a:schemeClr val="tx2"/>
                </a:solidFill>
              </a:rPr>
              <a:t>Efter</a:t>
            </a:r>
            <a:endParaRPr lang="da-DK" dirty="0"/>
          </a:p>
        </p:txBody>
      </p:sp>
      <p:sp>
        <p:nvSpPr>
          <p:cNvPr id="16" name="Arrow: Right 15">
            <a:extLst>
              <a:ext uri="{FF2B5EF4-FFF2-40B4-BE49-F238E27FC236}">
                <a16:creationId xmlns:a16="http://schemas.microsoft.com/office/drawing/2014/main" id="{CA7BE3E5-0FAC-4FE1-BE97-30330274A958}"/>
              </a:ext>
            </a:extLst>
          </p:cNvPr>
          <p:cNvSpPr/>
          <p:nvPr/>
        </p:nvSpPr>
        <p:spPr>
          <a:xfrm>
            <a:off x="8413927" y="3021093"/>
            <a:ext cx="769690" cy="267509"/>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5979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F0B7F8-F07D-4605-92BF-E4C9752E55AC}"/>
              </a:ext>
            </a:extLst>
          </p:cNvPr>
          <p:cNvPicPr>
            <a:picLocks noChangeAspect="1"/>
          </p:cNvPicPr>
          <p:nvPr/>
        </p:nvPicPr>
        <p:blipFill>
          <a:blip r:embed="rId3"/>
          <a:stretch>
            <a:fillRect/>
          </a:stretch>
        </p:blipFill>
        <p:spPr>
          <a:xfrm>
            <a:off x="8299160" y="521712"/>
            <a:ext cx="3447749" cy="5151343"/>
          </a:xfrm>
          <a:prstGeom prst="rect">
            <a:avLst/>
          </a:prstGeom>
        </p:spPr>
      </p:pic>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63361" y="312873"/>
            <a:ext cx="3468517" cy="4217182"/>
          </a:xfrm>
        </p:spPr>
        <p:txBody>
          <a:bodyPr>
            <a:normAutofit/>
          </a:bodyPr>
          <a:lstStyle/>
          <a:p>
            <a:pPr fontAlgn="base"/>
            <a:r>
              <a:rPr lang="da-DK" dirty="0">
                <a:solidFill>
                  <a:schemeClr val="tx2"/>
                </a:solidFill>
              </a:rPr>
              <a:t>Velkommen</a:t>
            </a:r>
            <a:br>
              <a:rPr lang="da-DK" sz="1000" b="0" dirty="0">
                <a:solidFill>
                  <a:schemeClr val="tx2"/>
                </a:solidFill>
                <a:latin typeface="Italian Plate No2 Expanded"/>
              </a:rPr>
            </a:br>
            <a:br>
              <a:rPr lang="da-DK" sz="1000" b="0" dirty="0">
                <a:solidFill>
                  <a:schemeClr val="tx2"/>
                </a:solidFill>
                <a:latin typeface="Italian Plate No2 Expanded"/>
              </a:rPr>
            </a:br>
            <a:br>
              <a:rPr lang="da-DK" sz="1000" b="0" dirty="0">
                <a:solidFill>
                  <a:schemeClr val="tx2"/>
                </a:solidFill>
              </a:rPr>
            </a:br>
            <a:r>
              <a:rPr lang="da-DK" sz="1100" dirty="0">
                <a:solidFill>
                  <a:schemeClr val="tx2"/>
                </a:solidFill>
              </a:rPr>
              <a:t>Præsentation</a:t>
            </a:r>
            <a:br>
              <a:rPr lang="da-DK" sz="1100" b="0" dirty="0">
                <a:solidFill>
                  <a:schemeClr val="tx2"/>
                </a:solidFill>
              </a:rPr>
            </a:br>
            <a:br>
              <a:rPr lang="da-DK" sz="1100" b="0" dirty="0">
                <a:solidFill>
                  <a:schemeClr val="tx2"/>
                </a:solidFill>
              </a:rPr>
            </a:br>
            <a:r>
              <a:rPr lang="da-DK" sz="1100" dirty="0">
                <a:solidFill>
                  <a:schemeClr val="tx2"/>
                </a:solidFill>
              </a:rPr>
              <a:t>Status på helhedsplanen</a:t>
            </a:r>
            <a:br>
              <a:rPr lang="da-DK" sz="1100" b="0" dirty="0">
                <a:solidFill>
                  <a:schemeClr val="tx2"/>
                </a:solidFill>
              </a:rPr>
            </a:br>
            <a:br>
              <a:rPr lang="da-DK" sz="1100" b="0" dirty="0">
                <a:solidFill>
                  <a:schemeClr val="tx2"/>
                </a:solidFill>
              </a:rPr>
            </a:br>
            <a:r>
              <a:rPr lang="da-DK" sz="1100" dirty="0">
                <a:solidFill>
                  <a:schemeClr val="tx2"/>
                </a:solidFill>
              </a:rPr>
              <a:t>Tidsplan </a:t>
            </a:r>
            <a:br>
              <a:rPr lang="da-DK" sz="1100" dirty="0">
                <a:solidFill>
                  <a:schemeClr val="tx2"/>
                </a:solidFill>
              </a:rPr>
            </a:br>
            <a:br>
              <a:rPr lang="da-DK" sz="1100" dirty="0">
                <a:solidFill>
                  <a:schemeClr val="tx2"/>
                </a:solidFill>
              </a:rPr>
            </a:br>
            <a:r>
              <a:rPr lang="da-DK" sz="1100" dirty="0">
                <a:solidFill>
                  <a:schemeClr val="tx2"/>
                </a:solidFill>
              </a:rPr>
              <a:t>Økonomi</a:t>
            </a:r>
            <a:br>
              <a:rPr lang="da-DK" sz="1100" dirty="0">
                <a:solidFill>
                  <a:schemeClr val="tx2"/>
                </a:solidFill>
              </a:rPr>
            </a:br>
            <a:br>
              <a:rPr lang="da-DK" sz="1100" b="0" dirty="0">
                <a:solidFill>
                  <a:schemeClr val="tx2"/>
                </a:solidFill>
              </a:rPr>
            </a:br>
            <a:r>
              <a:rPr lang="da-DK" sz="1100" dirty="0">
                <a:solidFill>
                  <a:schemeClr val="tx2"/>
                </a:solidFill>
              </a:rPr>
              <a:t>Indhold og generelle forbedringer</a:t>
            </a:r>
            <a:br>
              <a:rPr lang="da-DK" sz="1100" b="0" dirty="0">
                <a:solidFill>
                  <a:schemeClr val="tx2"/>
                </a:solidFill>
              </a:rPr>
            </a:br>
            <a:br>
              <a:rPr lang="da-DK" sz="1100" b="0" dirty="0">
                <a:solidFill>
                  <a:schemeClr val="tx2"/>
                </a:solidFill>
              </a:rPr>
            </a:br>
            <a:r>
              <a:rPr lang="da-DK" sz="1100" dirty="0">
                <a:solidFill>
                  <a:schemeClr val="tx2"/>
                </a:solidFill>
              </a:rPr>
              <a:t>Genhusning </a:t>
            </a:r>
            <a:br>
              <a:rPr lang="da-DK" sz="1100" dirty="0">
                <a:solidFill>
                  <a:schemeClr val="tx2"/>
                </a:solidFill>
              </a:rPr>
            </a:br>
            <a:br>
              <a:rPr lang="da-DK" sz="1100" dirty="0">
                <a:solidFill>
                  <a:schemeClr val="tx2"/>
                </a:solidFill>
              </a:rPr>
            </a:br>
            <a:r>
              <a:rPr lang="da-DK" sz="1100" dirty="0">
                <a:solidFill>
                  <a:schemeClr val="tx2"/>
                </a:solidFill>
              </a:rPr>
              <a:t>Spørgsmål</a:t>
            </a:r>
            <a:br>
              <a:rPr lang="da-DK" sz="110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100" b="0" dirty="0">
                <a:solidFill>
                  <a:schemeClr val="tx2"/>
                </a:solidFill>
              </a:rPr>
            </a:br>
            <a:br>
              <a:rPr lang="da-DK" sz="1000" dirty="0">
                <a:solidFill>
                  <a:schemeClr val="tx2"/>
                </a:solidFill>
              </a:rPr>
            </a:br>
            <a:br>
              <a:rPr lang="da-DK" sz="1000" dirty="0"/>
            </a:br>
            <a:br>
              <a:rPr lang="da-DK" sz="1000" dirty="0"/>
            </a:br>
            <a:endParaRPr lang="da-DK" sz="1000" dirty="0"/>
          </a:p>
        </p:txBody>
      </p:sp>
      <p:pic>
        <p:nvPicPr>
          <p:cNvPr id="14" name="Picture 13">
            <a:extLst>
              <a:ext uri="{FF2B5EF4-FFF2-40B4-BE49-F238E27FC236}">
                <a16:creationId xmlns:a16="http://schemas.microsoft.com/office/drawing/2014/main" id="{7167906A-375D-4D9B-8854-70D377201ECE}"/>
              </a:ext>
            </a:extLst>
          </p:cNvPr>
          <p:cNvPicPr>
            <a:picLocks noChangeAspect="1"/>
          </p:cNvPicPr>
          <p:nvPr/>
        </p:nvPicPr>
        <p:blipFill>
          <a:blip r:embed="rId4"/>
          <a:stretch>
            <a:fillRect/>
          </a:stretch>
        </p:blipFill>
        <p:spPr>
          <a:xfrm>
            <a:off x="4045346" y="363547"/>
            <a:ext cx="3940346" cy="5422258"/>
          </a:xfrm>
          <a:prstGeom prst="rect">
            <a:avLst/>
          </a:prstGeom>
        </p:spPr>
      </p:pic>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6"/>
          <a:stretch>
            <a:fillRect/>
          </a:stretch>
        </p:blipFill>
        <p:spPr>
          <a:xfrm>
            <a:off x="279318" y="6252411"/>
            <a:ext cx="5521430" cy="423013"/>
          </a:xfrm>
          <a:prstGeom prst="rect">
            <a:avLst/>
          </a:prstGeom>
        </p:spPr>
      </p:pic>
    </p:spTree>
    <p:extLst>
      <p:ext uri="{BB962C8B-B14F-4D97-AF65-F5344CB8AC3E}">
        <p14:creationId xmlns:p14="http://schemas.microsoft.com/office/powerpoint/2010/main" val="4255037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7" y="494949"/>
            <a:ext cx="4307111" cy="5560085"/>
          </a:xfrm>
        </p:spPr>
        <p:txBody>
          <a:bodyPr>
            <a:normAutofit fontScale="90000"/>
          </a:bodyPr>
          <a:lstStyle/>
          <a:p>
            <a:pPr>
              <a:lnSpc>
                <a:spcPct val="107000"/>
              </a:lnSpc>
              <a:spcAft>
                <a:spcPts val="800"/>
              </a:spcAft>
            </a:pPr>
            <a:r>
              <a:rPr lang="da-DK" sz="1800" dirty="0">
                <a:solidFill>
                  <a:schemeClr val="tx2"/>
                </a:solidFill>
              </a:rPr>
              <a:t>Indhold og generelle forbedringer</a:t>
            </a:r>
            <a:br>
              <a:rPr lang="da-DK" dirty="0">
                <a:solidFill>
                  <a:schemeClr val="tx2"/>
                </a:solidFill>
              </a:rPr>
            </a:br>
            <a:r>
              <a:rPr lang="da-DK" dirty="0">
                <a:solidFill>
                  <a:schemeClr val="tx2"/>
                </a:solidFill>
              </a:rPr>
              <a:t>Boligtype H</a:t>
            </a:r>
            <a:br>
              <a:rPr lang="da-DK" dirty="0">
                <a:solidFill>
                  <a:schemeClr val="tx2"/>
                </a:solidFill>
              </a:rPr>
            </a:br>
            <a:br>
              <a:rPr lang="da-DK" dirty="0">
                <a:solidFill>
                  <a:schemeClr val="tx2"/>
                </a:solidFill>
              </a:rPr>
            </a:br>
            <a:r>
              <a:rPr lang="da-DK" sz="1000" dirty="0">
                <a:solidFill>
                  <a:schemeClr val="tx2"/>
                </a:solidFill>
              </a:rPr>
              <a:t>Hjørneboligerne er meget forskellige men de kan, lidt forenklet, opdeles i fire typer: </a:t>
            </a:r>
            <a:br>
              <a:rPr lang="da-DK" sz="1000" dirty="0">
                <a:solidFill>
                  <a:schemeClr val="tx2"/>
                </a:solidFill>
              </a:rPr>
            </a:br>
            <a:br>
              <a:rPr lang="da-DK" sz="1000" dirty="0">
                <a:solidFill>
                  <a:schemeClr val="tx2"/>
                </a:solidFill>
              </a:rPr>
            </a:br>
            <a:r>
              <a:rPr lang="da-DK" sz="1000" dirty="0">
                <a:solidFill>
                  <a:schemeClr val="tx2"/>
                </a:solidFill>
              </a:rPr>
              <a:t>1) Hjørneboliger med bad og køkken tilsvarende boligtype B/C, renoveres overordnet som det fremgår af planchen: BOLIGTYPE B/C</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2) Hjørneboliger med bad og køkken tilsvarende boligtype G, renoveres overordnet som det fremgår af planchen: GAVLBOLIGER</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3) Hjørneboliger benævnt ÅBEN PLANLØSNING:</a:t>
            </a:r>
            <a:br>
              <a:rPr lang="da-DK" sz="1000" dirty="0">
                <a:solidFill>
                  <a:schemeClr val="tx2"/>
                </a:solidFill>
              </a:rPr>
            </a:br>
            <a:r>
              <a:rPr lang="da-DK" sz="1000" dirty="0">
                <a:solidFill>
                  <a:schemeClr val="tx2"/>
                </a:solidFill>
              </a:rPr>
              <a:t>Det nye store badeværelse indrettes i en del af det eksisterende køkken. Opholdsrummet udvides med helt nyt køkken på vægen mod gangen. </a:t>
            </a:r>
            <a:br>
              <a:rPr lang="da-DK" sz="1000" dirty="0">
                <a:solidFill>
                  <a:schemeClr val="tx2"/>
                </a:solidFill>
              </a:rPr>
            </a:br>
            <a:r>
              <a:rPr lang="da-DK" sz="1000" dirty="0">
                <a:solidFill>
                  <a:schemeClr val="tx2"/>
                </a:solidFill>
              </a:rPr>
              <a:t>Det nye ventilationsanlæg fordeler sig vandret over nyt nedhængt loft i entré og bad. Den lodrette skakt til ventilation etableres i værelse på 1 og 2 sal.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4) Hjørneboligerne i blok 10 ombygges ved at den ene bolig udvides så der er plads til nyt bad og den anden får indrettet nyt bad i en del af værelset.</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Alle rum vil blive udstyret med nye radiatorer og stigstrenge. I opholdsrummet flyttes varmeapparatet væk fra vinduet hvor der kommer fransk altan eller terrassedør.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Boligerne får helt nye sikre elinstallationer. Alle værelser og køkken suppleres med flere dobbelte stikkontakter. I badeværelser kommer der også en stikkontakt. De nye installationer føres synligt på vægge.</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Der opsættes røgalarm i entré.</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Alle hjørneboliger i stueetagen som har opholdsrum mod havesiden, får terrassedør og adgang til fællesarealerne.</a:t>
            </a:r>
            <a:br>
              <a:rPr lang="da-DK" sz="1000" dirty="0">
                <a:solidFill>
                  <a:schemeClr val="tx2"/>
                </a:solidFill>
              </a:rPr>
            </a:br>
            <a:br>
              <a:rPr lang="da-DK" sz="1000" dirty="0">
                <a:solidFill>
                  <a:schemeClr val="tx2"/>
                </a:solidFill>
              </a:rPr>
            </a:br>
            <a:br>
              <a:rPr lang="da-DK" sz="1000" b="0" dirty="0">
                <a:solidFill>
                  <a:schemeClr val="tx2"/>
                </a:solidFill>
              </a:rPr>
            </a:br>
            <a:br>
              <a:rPr lang="da-DK" sz="1000" b="0" dirty="0">
                <a:solidFill>
                  <a:schemeClr val="tx2"/>
                </a:solidFill>
              </a:rPr>
            </a:br>
            <a:endParaRPr lang="da-DK" sz="10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4" name="Picture 3">
            <a:extLst>
              <a:ext uri="{FF2B5EF4-FFF2-40B4-BE49-F238E27FC236}">
                <a16:creationId xmlns:a16="http://schemas.microsoft.com/office/drawing/2014/main" id="{A9180C99-8430-4091-BF88-231A25A4710F}"/>
              </a:ext>
            </a:extLst>
          </p:cNvPr>
          <p:cNvPicPr>
            <a:picLocks noChangeAspect="1"/>
          </p:cNvPicPr>
          <p:nvPr/>
        </p:nvPicPr>
        <p:blipFill>
          <a:blip r:embed="rId5"/>
          <a:stretch>
            <a:fillRect/>
          </a:stretch>
        </p:blipFill>
        <p:spPr>
          <a:xfrm>
            <a:off x="5167645" y="173791"/>
            <a:ext cx="6056824" cy="3010492"/>
          </a:xfrm>
          <a:prstGeom prst="rect">
            <a:avLst/>
          </a:prstGeom>
        </p:spPr>
      </p:pic>
      <p:pic>
        <p:nvPicPr>
          <p:cNvPr id="6" name="Picture 5">
            <a:extLst>
              <a:ext uri="{FF2B5EF4-FFF2-40B4-BE49-F238E27FC236}">
                <a16:creationId xmlns:a16="http://schemas.microsoft.com/office/drawing/2014/main" id="{D9AB9CD8-6B1B-4AD9-A792-944125736885}"/>
              </a:ext>
            </a:extLst>
          </p:cNvPr>
          <p:cNvPicPr>
            <a:picLocks noChangeAspect="1"/>
          </p:cNvPicPr>
          <p:nvPr/>
        </p:nvPicPr>
        <p:blipFill>
          <a:blip r:embed="rId6"/>
          <a:stretch>
            <a:fillRect/>
          </a:stretch>
        </p:blipFill>
        <p:spPr>
          <a:xfrm>
            <a:off x="5167645" y="3319786"/>
            <a:ext cx="5872249" cy="2932625"/>
          </a:xfrm>
          <a:prstGeom prst="rect">
            <a:avLst/>
          </a:prstGeom>
        </p:spPr>
      </p:pic>
      <p:sp>
        <p:nvSpPr>
          <p:cNvPr id="10" name="TextBox 9">
            <a:extLst>
              <a:ext uri="{FF2B5EF4-FFF2-40B4-BE49-F238E27FC236}">
                <a16:creationId xmlns:a16="http://schemas.microsoft.com/office/drawing/2014/main" id="{A3D92E8F-D98D-4B7A-8C36-5CA76484BB56}"/>
              </a:ext>
            </a:extLst>
          </p:cNvPr>
          <p:cNvSpPr txBox="1"/>
          <p:nvPr/>
        </p:nvSpPr>
        <p:spPr>
          <a:xfrm>
            <a:off x="5864866" y="3096877"/>
            <a:ext cx="610299" cy="369332"/>
          </a:xfrm>
          <a:prstGeom prst="rect">
            <a:avLst/>
          </a:prstGeom>
          <a:noFill/>
        </p:spPr>
        <p:txBody>
          <a:bodyPr wrap="square">
            <a:spAutoFit/>
          </a:bodyPr>
          <a:lstStyle/>
          <a:p>
            <a:r>
              <a:rPr lang="da-DK" sz="1800" dirty="0">
                <a:solidFill>
                  <a:schemeClr val="tx2"/>
                </a:solidFill>
              </a:rPr>
              <a:t>Før</a:t>
            </a:r>
            <a:endParaRPr lang="da-DK" dirty="0"/>
          </a:p>
        </p:txBody>
      </p:sp>
      <p:sp>
        <p:nvSpPr>
          <p:cNvPr id="12" name="TextBox 11">
            <a:extLst>
              <a:ext uri="{FF2B5EF4-FFF2-40B4-BE49-F238E27FC236}">
                <a16:creationId xmlns:a16="http://schemas.microsoft.com/office/drawing/2014/main" id="{B876F01A-2CDF-4AC0-95B7-DAA6838D2B3C}"/>
              </a:ext>
            </a:extLst>
          </p:cNvPr>
          <p:cNvSpPr txBox="1"/>
          <p:nvPr/>
        </p:nvSpPr>
        <p:spPr>
          <a:xfrm>
            <a:off x="9684758" y="3096877"/>
            <a:ext cx="769690" cy="369332"/>
          </a:xfrm>
          <a:prstGeom prst="rect">
            <a:avLst/>
          </a:prstGeom>
          <a:noFill/>
        </p:spPr>
        <p:txBody>
          <a:bodyPr wrap="square">
            <a:spAutoFit/>
          </a:bodyPr>
          <a:lstStyle/>
          <a:p>
            <a:r>
              <a:rPr lang="da-DK" sz="1800" dirty="0">
                <a:solidFill>
                  <a:schemeClr val="tx2"/>
                </a:solidFill>
              </a:rPr>
              <a:t>Efter</a:t>
            </a:r>
            <a:endParaRPr lang="da-DK" dirty="0"/>
          </a:p>
        </p:txBody>
      </p:sp>
      <p:sp>
        <p:nvSpPr>
          <p:cNvPr id="13" name="Arrow: Right 12">
            <a:extLst>
              <a:ext uri="{FF2B5EF4-FFF2-40B4-BE49-F238E27FC236}">
                <a16:creationId xmlns:a16="http://schemas.microsoft.com/office/drawing/2014/main" id="{6DC8574F-EA5F-4BFE-A8A0-A366A79133B0}"/>
              </a:ext>
            </a:extLst>
          </p:cNvPr>
          <p:cNvSpPr/>
          <p:nvPr/>
        </p:nvSpPr>
        <p:spPr>
          <a:xfrm>
            <a:off x="7449424" y="3130030"/>
            <a:ext cx="769690" cy="267509"/>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9174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9318" y="348773"/>
            <a:ext cx="3742271" cy="5903638"/>
          </a:xfrm>
        </p:spPr>
        <p:txBody>
          <a:bodyPr>
            <a:normAutofit fontScale="90000"/>
          </a:bodyPr>
          <a:lstStyle/>
          <a:p>
            <a:pPr>
              <a:lnSpc>
                <a:spcPct val="120000"/>
              </a:lnSpc>
            </a:pPr>
            <a:r>
              <a:rPr lang="da-DK" sz="1800" dirty="0">
                <a:solidFill>
                  <a:schemeClr val="tx2"/>
                </a:solidFill>
              </a:rPr>
              <a:t>Indhold og generelle forbedringer</a:t>
            </a:r>
            <a:br>
              <a:rPr lang="da-DK" dirty="0">
                <a:solidFill>
                  <a:schemeClr val="tx2"/>
                </a:solidFill>
              </a:rPr>
            </a:br>
            <a:r>
              <a:rPr lang="da-DK" dirty="0">
                <a:solidFill>
                  <a:schemeClr val="tx2"/>
                </a:solidFill>
              </a:rPr>
              <a:t>Sammenlagte Boliger</a:t>
            </a:r>
            <a:br>
              <a:rPr lang="da-DK" dirty="0">
                <a:solidFill>
                  <a:schemeClr val="tx2"/>
                </a:solidFill>
              </a:rPr>
            </a:br>
            <a:r>
              <a:rPr lang="da-DK" dirty="0">
                <a:solidFill>
                  <a:schemeClr val="tx2"/>
                </a:solidFill>
              </a:rPr>
              <a:t>Boligtype T</a:t>
            </a:r>
            <a:br>
              <a:rPr lang="da-DK" dirty="0">
                <a:solidFill>
                  <a:schemeClr val="tx2"/>
                </a:solidFill>
              </a:rPr>
            </a:br>
            <a:br>
              <a:rPr lang="da-DK" dirty="0">
                <a:solidFill>
                  <a:schemeClr val="tx2"/>
                </a:solidFill>
              </a:rPr>
            </a:br>
            <a:r>
              <a:rPr lang="da-DK" sz="1000" dirty="0">
                <a:solidFill>
                  <a:schemeClr val="tx2"/>
                </a:solidFill>
              </a:rPr>
              <a:t>Der etableres 24 store veldisponerede og nyindrettede tilgængelighedsboliger på ca. 110 m² og med 4 rum. Boligerne vil udgøre ca. 7,5 % af det samlede boligudbud. Boligerne er placeret i 4 udvalgte etageblokke, hvor der etableres elevator og niveaufri adgang til alle boligerne.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Udvidelsen af arealet i tilgængelighedsboligerne og etablering af elevator, opnås ved at nedlægge i alt 48 eksisterende 2-rumsboliger.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Haver i stueboligerne udvides tilsvarende. Kælderlokaler indrettes med depoter og fællesrum.</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Der opbygges helt nyt trapperum med en centralt placeret glasinddækket elevator. Niveufri adgang fra terræn til trapperum med rampe og bredere udadgående hoveddør.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Boliger indrettes generelt niveaufri med bredere døre og indretning som sikrer en venderadius på 1,5 m. Der etableres stort vestvendt køkken/alrum stor entré og stort badeværelse med plads til vaskesøjle. </a:t>
            </a:r>
            <a:br>
              <a:rPr lang="da-DK" sz="1000" dirty="0">
                <a:solidFill>
                  <a:schemeClr val="tx2"/>
                </a:solidFill>
              </a:rPr>
            </a:br>
            <a:r>
              <a:rPr lang="da-DK" sz="1000" dirty="0">
                <a:solidFill>
                  <a:schemeClr val="tx2"/>
                </a:solidFill>
              </a:rPr>
              <a:t> </a:t>
            </a:r>
            <a:br>
              <a:rPr lang="da-DK" sz="1000" dirty="0">
                <a:solidFill>
                  <a:schemeClr val="tx2"/>
                </a:solidFill>
              </a:rPr>
            </a:br>
            <a:r>
              <a:rPr lang="da-DK" sz="1000" dirty="0">
                <a:solidFill>
                  <a:schemeClr val="tx2"/>
                </a:solidFill>
              </a:rPr>
              <a:t>Overflader og materialer bliver som eksisterende og som de øvrige boliger med gulve i lakeret bøgeparket, rammedøre, fliser på gulv og vægge i baderum. </a:t>
            </a:r>
            <a:br>
              <a:rPr lang="da-DK" sz="1000" dirty="0">
                <a:solidFill>
                  <a:schemeClr val="tx2"/>
                </a:solidFill>
              </a:rPr>
            </a:br>
            <a:br>
              <a:rPr lang="da-DK" sz="1000" dirty="0">
                <a:solidFill>
                  <a:schemeClr val="tx2"/>
                </a:solidFill>
              </a:rPr>
            </a:br>
            <a:r>
              <a:rPr lang="da-DK" sz="1000" dirty="0">
                <a:solidFill>
                  <a:schemeClr val="tx2"/>
                </a:solidFill>
              </a:rPr>
              <a:t>Teknik, sanitet og blandingsbatterier, køkkenskabe og bordplade osv. er magen til alle de øvrige boliger i bebyggelsen.</a:t>
            </a:r>
            <a:br>
              <a:rPr lang="da-DK" sz="1000" dirty="0">
                <a:solidFill>
                  <a:schemeClr val="tx2"/>
                </a:solidFill>
              </a:rPr>
            </a:br>
            <a:br>
              <a:rPr lang="da-DK" sz="1000" dirty="0">
                <a:solidFill>
                  <a:schemeClr val="tx2"/>
                </a:solidFill>
              </a:rPr>
            </a:br>
            <a:r>
              <a:rPr lang="da-DK" sz="1000" dirty="0">
                <a:solidFill>
                  <a:schemeClr val="tx2"/>
                </a:solidFill>
              </a:rPr>
              <a:t> </a:t>
            </a:r>
            <a:br>
              <a:rPr lang="da-DK" sz="1000" dirty="0">
                <a:solidFill>
                  <a:schemeClr val="tx2"/>
                </a:solidFill>
              </a:rPr>
            </a:br>
            <a:br>
              <a:rPr lang="da-DK" sz="1000" dirty="0">
                <a:solidFill>
                  <a:schemeClr val="tx2"/>
                </a:solidFill>
              </a:rPr>
            </a:br>
            <a:br>
              <a:rPr lang="da-DK" sz="1000" dirty="0">
                <a:solidFill>
                  <a:schemeClr val="tx2"/>
                </a:solidFill>
              </a:rPr>
            </a:br>
            <a:br>
              <a:rPr lang="da-DK" sz="1000" dirty="0">
                <a:solidFill>
                  <a:schemeClr val="tx2"/>
                </a:solidFill>
              </a:rPr>
            </a:br>
            <a:endParaRPr lang="da-DK" sz="1000" dirty="0">
              <a:solidFill>
                <a:schemeClr val="tx2"/>
              </a:solidFill>
            </a:endParaRPr>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Håndskrift 1">
                <a:extLst>
                  <a:ext uri="{FF2B5EF4-FFF2-40B4-BE49-F238E27FC236}">
                    <a16:creationId xmlns:a16="http://schemas.microsoft.com/office/drawing/2014/main" id="{C3600A66-A1A2-47B6-81EB-D273ADA02D91}"/>
                  </a:ext>
                </a:extLst>
              </p14:cNvPr>
              <p14:cNvContentPartPr/>
              <p14:nvPr/>
            </p14:nvContentPartPr>
            <p14:xfrm>
              <a:off x="8417152" y="4242139"/>
              <a:ext cx="360" cy="360"/>
            </p14:xfrm>
          </p:contentPart>
        </mc:Choice>
        <mc:Fallback xmlns="">
          <p:pic>
            <p:nvPicPr>
              <p:cNvPr id="2" name="Håndskrift 1">
                <a:extLst>
                  <a:ext uri="{FF2B5EF4-FFF2-40B4-BE49-F238E27FC236}">
                    <a16:creationId xmlns:a16="http://schemas.microsoft.com/office/drawing/2014/main" id="{C3600A66-A1A2-47B6-81EB-D273ADA02D91}"/>
                  </a:ext>
                </a:extLst>
              </p:cNvPr>
              <p:cNvPicPr/>
              <p:nvPr/>
            </p:nvPicPr>
            <p:blipFill>
              <a:blip r:embed="rId7"/>
              <a:stretch>
                <a:fillRect/>
              </a:stretch>
            </p:blipFill>
            <p:spPr>
              <a:xfrm>
                <a:off x="8408512" y="4233499"/>
                <a:ext cx="18000" cy="18000"/>
              </a:xfrm>
              <a:prstGeom prst="rect">
                <a:avLst/>
              </a:prstGeom>
            </p:spPr>
          </p:pic>
        </mc:Fallback>
      </mc:AlternateContent>
      <p:pic>
        <p:nvPicPr>
          <p:cNvPr id="5" name="Picture 4">
            <a:extLst>
              <a:ext uri="{FF2B5EF4-FFF2-40B4-BE49-F238E27FC236}">
                <a16:creationId xmlns:a16="http://schemas.microsoft.com/office/drawing/2014/main" id="{81EB1790-559D-4E4D-B186-93605C0CE055}"/>
              </a:ext>
            </a:extLst>
          </p:cNvPr>
          <p:cNvPicPr>
            <a:picLocks noChangeAspect="1"/>
          </p:cNvPicPr>
          <p:nvPr/>
        </p:nvPicPr>
        <p:blipFill>
          <a:blip r:embed="rId8"/>
          <a:stretch>
            <a:fillRect/>
          </a:stretch>
        </p:blipFill>
        <p:spPr>
          <a:xfrm>
            <a:off x="4021589" y="466725"/>
            <a:ext cx="7613198" cy="4071719"/>
          </a:xfrm>
          <a:prstGeom prst="rect">
            <a:avLst/>
          </a:prstGeom>
        </p:spPr>
      </p:pic>
      <p:sp>
        <p:nvSpPr>
          <p:cNvPr id="8" name="TextBox 7">
            <a:extLst>
              <a:ext uri="{FF2B5EF4-FFF2-40B4-BE49-F238E27FC236}">
                <a16:creationId xmlns:a16="http://schemas.microsoft.com/office/drawing/2014/main" id="{815169CF-BAE6-4703-9D1B-190DE5384553}"/>
              </a:ext>
            </a:extLst>
          </p:cNvPr>
          <p:cNvSpPr txBox="1"/>
          <p:nvPr/>
        </p:nvSpPr>
        <p:spPr>
          <a:xfrm>
            <a:off x="7562343" y="4841429"/>
            <a:ext cx="769690" cy="369332"/>
          </a:xfrm>
          <a:prstGeom prst="rect">
            <a:avLst/>
          </a:prstGeom>
          <a:noFill/>
        </p:spPr>
        <p:txBody>
          <a:bodyPr wrap="square">
            <a:spAutoFit/>
          </a:bodyPr>
          <a:lstStyle/>
          <a:p>
            <a:r>
              <a:rPr lang="da-DK" sz="1800" dirty="0">
                <a:solidFill>
                  <a:schemeClr val="tx2"/>
                </a:solidFill>
              </a:rPr>
              <a:t>Efter</a:t>
            </a:r>
            <a:endParaRPr lang="da-DK" dirty="0"/>
          </a:p>
        </p:txBody>
      </p:sp>
    </p:spTree>
    <p:extLst>
      <p:ext uri="{BB962C8B-B14F-4D97-AF65-F5344CB8AC3E}">
        <p14:creationId xmlns:p14="http://schemas.microsoft.com/office/powerpoint/2010/main" val="3309010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525512" cy="1549515"/>
          </a:xfrm>
        </p:spPr>
        <p:txBody>
          <a:bodyPr>
            <a:normAutofit/>
          </a:bodyPr>
          <a:lstStyle/>
          <a:p>
            <a:pPr fontAlgn="base"/>
            <a:r>
              <a:rPr lang="da-DK" sz="1600" dirty="0">
                <a:solidFill>
                  <a:schemeClr val="tx2"/>
                </a:solidFill>
              </a:rPr>
              <a:t>Genhusning</a:t>
            </a:r>
            <a:br>
              <a:rPr lang="da-DK" sz="1600" dirty="0">
                <a:solidFill>
                  <a:schemeClr val="tx2"/>
                </a:solidFill>
              </a:rPr>
            </a:br>
            <a:br>
              <a:rPr lang="da-DK" sz="1600" dirty="0">
                <a:solidFill>
                  <a:schemeClr val="tx2"/>
                </a:solidFill>
              </a:rPr>
            </a:br>
            <a:r>
              <a:rPr lang="da-DK" sz="1600" dirty="0">
                <a:solidFill>
                  <a:schemeClr val="tx2"/>
                </a:solidFill>
              </a:rPr>
              <a:t>Tidsplan for byggeriet og genhusning</a:t>
            </a:r>
            <a:br>
              <a:rPr lang="da-DK" sz="1600" dirty="0">
                <a:solidFill>
                  <a:schemeClr val="tx2"/>
                </a:solidFill>
              </a:rPr>
            </a:br>
            <a:br>
              <a:rPr lang="da-DK" sz="1600" dirty="0">
                <a:solidFill>
                  <a:schemeClr val="tx2"/>
                </a:solidFill>
              </a:rPr>
            </a:br>
            <a:r>
              <a:rPr lang="da-DK" sz="1000" b="0" dirty="0">
                <a:solidFill>
                  <a:schemeClr val="tx2"/>
                </a:solidFill>
              </a:rPr>
              <a:t>Rækkefølge og tidsplan er bestemt så flest mulige beboere kan genhuses i Skyttevænget.</a:t>
            </a:r>
            <a:br>
              <a:rPr lang="da-DK" sz="1000" b="0" dirty="0">
                <a:solidFill>
                  <a:schemeClr val="tx2"/>
                </a:solidFill>
              </a:rPr>
            </a:br>
            <a:br>
              <a:rPr lang="da-DK" sz="1000" b="0" dirty="0">
                <a:solidFill>
                  <a:schemeClr val="tx2"/>
                </a:solidFill>
              </a:rPr>
            </a:br>
            <a:r>
              <a:rPr lang="da-DK" sz="1000" b="0" dirty="0">
                <a:solidFill>
                  <a:schemeClr val="tx2"/>
                </a:solidFill>
              </a:rPr>
              <a:t>Tidsplanen er foreløbig og kan ændre sig.</a:t>
            </a:r>
            <a:endParaRPr lang="da-DK" sz="1000" b="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3" name="Picture 2">
            <a:extLst>
              <a:ext uri="{FF2B5EF4-FFF2-40B4-BE49-F238E27FC236}">
                <a16:creationId xmlns:a16="http://schemas.microsoft.com/office/drawing/2014/main" id="{65B7B584-8EF5-90B6-2072-329C557039D1}"/>
              </a:ext>
            </a:extLst>
          </p:cNvPr>
          <p:cNvPicPr>
            <a:picLocks noChangeAspect="1"/>
          </p:cNvPicPr>
          <p:nvPr/>
        </p:nvPicPr>
        <p:blipFill>
          <a:blip r:embed="rId5"/>
          <a:stretch>
            <a:fillRect/>
          </a:stretch>
        </p:blipFill>
        <p:spPr>
          <a:xfrm>
            <a:off x="349242" y="3364513"/>
            <a:ext cx="6901339" cy="2620136"/>
          </a:xfrm>
          <a:prstGeom prst="rect">
            <a:avLst/>
          </a:prstGeom>
        </p:spPr>
      </p:pic>
      <p:pic>
        <p:nvPicPr>
          <p:cNvPr id="5" name="Picture 4">
            <a:extLst>
              <a:ext uri="{FF2B5EF4-FFF2-40B4-BE49-F238E27FC236}">
                <a16:creationId xmlns:a16="http://schemas.microsoft.com/office/drawing/2014/main" id="{0058671C-4BE5-12BF-29C4-AA22710C8722}"/>
              </a:ext>
            </a:extLst>
          </p:cNvPr>
          <p:cNvPicPr>
            <a:picLocks noChangeAspect="1"/>
          </p:cNvPicPr>
          <p:nvPr/>
        </p:nvPicPr>
        <p:blipFill>
          <a:blip r:embed="rId6"/>
          <a:stretch>
            <a:fillRect/>
          </a:stretch>
        </p:blipFill>
        <p:spPr>
          <a:xfrm>
            <a:off x="7238237" y="379953"/>
            <a:ext cx="4954390" cy="5604696"/>
          </a:xfrm>
          <a:prstGeom prst="rect">
            <a:avLst/>
          </a:prstGeom>
        </p:spPr>
      </p:pic>
      <p:sp>
        <p:nvSpPr>
          <p:cNvPr id="8" name="Title 1">
            <a:extLst>
              <a:ext uri="{FF2B5EF4-FFF2-40B4-BE49-F238E27FC236}">
                <a16:creationId xmlns:a16="http://schemas.microsoft.com/office/drawing/2014/main" id="{6688ED46-8B92-45D3-AFCA-3CD5280B6F6A}"/>
              </a:ext>
            </a:extLst>
          </p:cNvPr>
          <p:cNvSpPr txBox="1">
            <a:spLocks/>
          </p:cNvSpPr>
          <p:nvPr/>
        </p:nvSpPr>
        <p:spPr>
          <a:xfrm>
            <a:off x="275088" y="2070299"/>
            <a:ext cx="4525512" cy="423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pPr marL="285750" indent="-285750" fontAlgn="base">
              <a:buFont typeface="Arial" panose="020B0604020202020204" pitchFamily="34" charset="0"/>
              <a:buChar char="•"/>
            </a:pPr>
            <a:r>
              <a:rPr lang="da-DK" sz="1000" b="0" dirty="0">
                <a:solidFill>
                  <a:schemeClr val="tx2"/>
                </a:solidFill>
              </a:rPr>
              <a:t>Tilbud ca. 3 måneder før fraflytning (Tjek mail / postkasse ofte i perioden)</a:t>
            </a:r>
          </a:p>
        </p:txBody>
      </p:sp>
      <p:sp>
        <p:nvSpPr>
          <p:cNvPr id="9" name="Title 1">
            <a:extLst>
              <a:ext uri="{FF2B5EF4-FFF2-40B4-BE49-F238E27FC236}">
                <a16:creationId xmlns:a16="http://schemas.microsoft.com/office/drawing/2014/main" id="{F28AB913-E403-438E-BC83-7EDA00B5AA75}"/>
              </a:ext>
            </a:extLst>
          </p:cNvPr>
          <p:cNvSpPr txBox="1">
            <a:spLocks/>
          </p:cNvSpPr>
          <p:nvPr/>
        </p:nvSpPr>
        <p:spPr>
          <a:xfrm>
            <a:off x="275088" y="2583525"/>
            <a:ext cx="4525512" cy="26747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pPr marL="285750" indent="-285750" fontAlgn="base">
              <a:buFont typeface="Arial" panose="020B0604020202020204" pitchFamily="34" charset="0"/>
              <a:buChar char="•"/>
            </a:pPr>
            <a:r>
              <a:rPr lang="da-DK" sz="1000" b="0" dirty="0">
                <a:solidFill>
                  <a:schemeClr val="tx2"/>
                </a:solidFill>
              </a:rPr>
              <a:t>Husk at melde evt. ændringer af installationer (fx opvaskemaskine)</a:t>
            </a:r>
          </a:p>
          <a:p>
            <a:pPr fontAlgn="base"/>
            <a:endParaRPr lang="da-DK" sz="1000" b="0" dirty="0"/>
          </a:p>
        </p:txBody>
      </p:sp>
    </p:spTree>
    <p:extLst>
      <p:ext uri="{BB962C8B-B14F-4D97-AF65-F5344CB8AC3E}">
        <p14:creationId xmlns:p14="http://schemas.microsoft.com/office/powerpoint/2010/main" val="40031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right)">
                                      <p:cBhvr>
                                        <p:cTn id="8" dur="75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750"/>
                                        <p:tgtEl>
                                          <p:spTgt spid="9"/>
                                        </p:tgtEl>
                                        <p:attrNameLst>
                                          <p:attrName>ppt_x</p:attrName>
                                        </p:attrNameLst>
                                      </p:cBhvr>
                                      <p:tavLst>
                                        <p:tav tm="0">
                                          <p:val>
                                            <p:strVal val="#ppt_x-#ppt_w*1.125000"/>
                                          </p:val>
                                        </p:tav>
                                        <p:tav tm="100000">
                                          <p:val>
                                            <p:strVal val="#ppt_x"/>
                                          </p:val>
                                        </p:tav>
                                      </p:tavLst>
                                    </p:anim>
                                    <p:animEffect transition="in" filter="wipe(right)">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476F87-5AF4-4A2E-A15D-16CD9682DB8F}"/>
              </a:ext>
            </a:extLst>
          </p:cNvPr>
          <p:cNvPicPr>
            <a:picLocks noChangeAspect="1"/>
          </p:cNvPicPr>
          <p:nvPr/>
        </p:nvPicPr>
        <p:blipFill>
          <a:blip r:embed="rId3"/>
          <a:stretch>
            <a:fillRect/>
          </a:stretch>
        </p:blipFill>
        <p:spPr>
          <a:xfrm>
            <a:off x="7646796" y="0"/>
            <a:ext cx="4550942" cy="6867784"/>
          </a:xfrm>
          <a:prstGeom prst="rect">
            <a:avLst/>
          </a:prstGeom>
        </p:spPr>
      </p:pic>
      <p:pic>
        <p:nvPicPr>
          <p:cNvPr id="8" name="Picture 2" descr="Boligsøgende | KAB">
            <a:extLst>
              <a:ext uri="{FF2B5EF4-FFF2-40B4-BE49-F238E27FC236}">
                <a16:creationId xmlns:a16="http://schemas.microsoft.com/office/drawing/2014/main" id="{5E75F40C-6FA6-4199-B367-EC3AA6D54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57F253-6326-4F9F-A7B3-6B30B65C90A6}"/>
              </a:ext>
            </a:extLst>
          </p:cNvPr>
          <p:cNvPicPr>
            <a:picLocks noChangeAspect="1"/>
          </p:cNvPicPr>
          <p:nvPr/>
        </p:nvPicPr>
        <p:blipFill>
          <a:blip r:embed="rId5"/>
          <a:stretch>
            <a:fillRect/>
          </a:stretch>
        </p:blipFill>
        <p:spPr>
          <a:xfrm>
            <a:off x="279318" y="6252411"/>
            <a:ext cx="5521430" cy="423013"/>
          </a:xfrm>
          <a:prstGeom prst="rect">
            <a:avLst/>
          </a:prstGeom>
        </p:spPr>
      </p:pic>
      <p:sp>
        <p:nvSpPr>
          <p:cNvPr id="6" name="Title 1">
            <a:extLst>
              <a:ext uri="{FF2B5EF4-FFF2-40B4-BE49-F238E27FC236}">
                <a16:creationId xmlns:a16="http://schemas.microsoft.com/office/drawing/2014/main" id="{71647442-91CC-4510-8604-9CB0041DE284}"/>
              </a:ext>
            </a:extLst>
          </p:cNvPr>
          <p:cNvSpPr>
            <a:spLocks noGrp="1"/>
          </p:cNvSpPr>
          <p:nvPr>
            <p:ph type="title"/>
          </p:nvPr>
        </p:nvSpPr>
        <p:spPr>
          <a:xfrm>
            <a:off x="275088" y="379953"/>
            <a:ext cx="5941154" cy="5689882"/>
          </a:xfrm>
        </p:spPr>
        <p:txBody>
          <a:bodyPr>
            <a:normAutofit fontScale="90000"/>
          </a:bodyPr>
          <a:lstStyle/>
          <a:p>
            <a:pPr fontAlgn="base"/>
            <a:r>
              <a:rPr lang="da-DK" dirty="0">
                <a:solidFill>
                  <a:schemeClr val="tx2"/>
                </a:solidFill>
              </a:rPr>
              <a:t>Spørgsmål?</a:t>
            </a:r>
            <a:br>
              <a:rPr lang="da-DK" dirty="0">
                <a:solidFill>
                  <a:schemeClr val="tx2"/>
                </a:solidFill>
              </a:rPr>
            </a:br>
            <a:br>
              <a:rPr lang="da-DK" dirty="0">
                <a:solidFill>
                  <a:schemeClr val="tx2"/>
                </a:solidFill>
              </a:rPr>
            </a:br>
            <a:br>
              <a:rPr lang="da-DK" dirty="0">
                <a:solidFill>
                  <a:schemeClr val="tx2"/>
                </a:solidFill>
              </a:rPr>
            </a:br>
            <a:r>
              <a:rPr lang="da-DK" dirty="0">
                <a:solidFill>
                  <a:schemeClr val="tx2"/>
                </a:solidFill>
              </a:rPr>
              <a:t>Hvor kan du få mere at vide?</a:t>
            </a:r>
            <a:br>
              <a:rPr lang="da-DK" dirty="0">
                <a:solidFill>
                  <a:schemeClr val="tx2"/>
                </a:solidFill>
              </a:rPr>
            </a:br>
            <a:br>
              <a:rPr lang="da-DK" dirty="0">
                <a:solidFill>
                  <a:schemeClr val="tx2"/>
                </a:solidFill>
              </a:rPr>
            </a:br>
            <a:r>
              <a:rPr lang="da-DK" sz="1300" dirty="0">
                <a:solidFill>
                  <a:schemeClr val="tx2"/>
                </a:solidFill>
              </a:rPr>
              <a:t>Ejendomskontoret </a:t>
            </a:r>
            <a:br>
              <a:rPr lang="da-DK" sz="1300" dirty="0">
                <a:solidFill>
                  <a:schemeClr val="tx2"/>
                </a:solidFill>
              </a:rPr>
            </a:br>
            <a:r>
              <a:rPr lang="da-DK" sz="1300" dirty="0">
                <a:solidFill>
                  <a:schemeClr val="tx2"/>
                </a:solidFill>
              </a:rPr>
              <a:t>Prøveboligen</a:t>
            </a:r>
            <a:br>
              <a:rPr lang="da-DK" sz="1300" dirty="0">
                <a:solidFill>
                  <a:schemeClr val="tx2"/>
                </a:solidFill>
              </a:rPr>
            </a:br>
            <a:r>
              <a:rPr lang="da-DK" sz="1300" dirty="0">
                <a:solidFill>
                  <a:schemeClr val="tx2"/>
                </a:solidFill>
              </a:rPr>
              <a:t>Vaskeriet</a:t>
            </a:r>
            <a:br>
              <a:rPr lang="da-DK" sz="1300" dirty="0">
                <a:solidFill>
                  <a:schemeClr val="tx2"/>
                </a:solidFill>
              </a:rPr>
            </a:br>
            <a:r>
              <a:rPr lang="da-DK" sz="1300" dirty="0">
                <a:solidFill>
                  <a:schemeClr val="tx2"/>
                </a:solidFill>
              </a:rPr>
              <a:t>Hjemmesiden </a:t>
            </a:r>
            <a:br>
              <a:rPr lang="da-DK" dirty="0">
                <a:solidFill>
                  <a:schemeClr val="tx2"/>
                </a:solidFill>
              </a:rPr>
            </a:br>
            <a:br>
              <a:rPr lang="da-DK" dirty="0">
                <a:solidFill>
                  <a:schemeClr val="tx2"/>
                </a:solidFill>
              </a:rPr>
            </a:br>
            <a:r>
              <a:rPr lang="da-DK" sz="1300" dirty="0">
                <a:solidFill>
                  <a:schemeClr val="tx2"/>
                </a:solidFill>
              </a:rPr>
              <a:t>https://www.sab-bolig.dk/boligafdelinger/alfabetisk-oversigt/skyttevaenget</a:t>
            </a: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br>
              <a:rPr lang="da-DK" dirty="0">
                <a:solidFill>
                  <a:schemeClr val="tx2"/>
                </a:solidFill>
              </a:rPr>
            </a:br>
            <a:r>
              <a:rPr lang="da-DK" dirty="0">
                <a:solidFill>
                  <a:schemeClr val="tx2"/>
                </a:solidFill>
              </a:rPr>
              <a:t>Tak for i aften</a:t>
            </a:r>
            <a:br>
              <a:rPr lang="da-DK" sz="1000" b="0" dirty="0">
                <a:solidFill>
                  <a:schemeClr val="tx2"/>
                </a:solidFill>
              </a:rPr>
            </a:br>
            <a:endParaRPr lang="da-DK" sz="1000" dirty="0"/>
          </a:p>
        </p:txBody>
      </p:sp>
      <p:pic>
        <p:nvPicPr>
          <p:cNvPr id="5" name="Picture 4">
            <a:extLst>
              <a:ext uri="{FF2B5EF4-FFF2-40B4-BE49-F238E27FC236}">
                <a16:creationId xmlns:a16="http://schemas.microsoft.com/office/drawing/2014/main" id="{475A258C-CF2B-BC58-8BFF-620205017CDE}"/>
              </a:ext>
            </a:extLst>
          </p:cNvPr>
          <p:cNvPicPr>
            <a:picLocks noChangeAspect="1"/>
          </p:cNvPicPr>
          <p:nvPr/>
        </p:nvPicPr>
        <p:blipFill>
          <a:blip r:embed="rId6"/>
          <a:stretch>
            <a:fillRect/>
          </a:stretch>
        </p:blipFill>
        <p:spPr>
          <a:xfrm>
            <a:off x="344026" y="2734578"/>
            <a:ext cx="4253164" cy="2650921"/>
          </a:xfrm>
          <a:prstGeom prst="rect">
            <a:avLst/>
          </a:prstGeom>
        </p:spPr>
      </p:pic>
    </p:spTree>
    <p:extLst>
      <p:ext uri="{BB962C8B-B14F-4D97-AF65-F5344CB8AC3E}">
        <p14:creationId xmlns:p14="http://schemas.microsoft.com/office/powerpoint/2010/main" val="242431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Boligsøgende | KAB">
            <a:extLst>
              <a:ext uri="{FF2B5EF4-FFF2-40B4-BE49-F238E27FC236}">
                <a16:creationId xmlns:a16="http://schemas.microsoft.com/office/drawing/2014/main" id="{5E75F40C-6FA6-4199-B367-EC3AA6D54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57F253-6326-4F9F-A7B3-6B30B65C90A6}"/>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2" name="Billede 9">
            <a:extLst>
              <a:ext uri="{FF2B5EF4-FFF2-40B4-BE49-F238E27FC236}">
                <a16:creationId xmlns:a16="http://schemas.microsoft.com/office/drawing/2014/main" id="{D362BF98-A6CC-39C1-6EBD-3940B126BB60}"/>
              </a:ext>
            </a:extLst>
          </p:cNvPr>
          <p:cNvPicPr>
            <a:picLocks noChangeAspect="1"/>
          </p:cNvPicPr>
          <p:nvPr/>
        </p:nvPicPr>
        <p:blipFill>
          <a:blip r:embed="rId5"/>
          <a:stretch>
            <a:fillRect/>
          </a:stretch>
        </p:blipFill>
        <p:spPr>
          <a:xfrm>
            <a:off x="2944245" y="800568"/>
            <a:ext cx="7795944" cy="5256864"/>
          </a:xfrm>
          <a:prstGeom prst="rect">
            <a:avLst/>
          </a:prstGeom>
        </p:spPr>
      </p:pic>
      <p:sp>
        <p:nvSpPr>
          <p:cNvPr id="11" name="TextBox 10">
            <a:extLst>
              <a:ext uri="{FF2B5EF4-FFF2-40B4-BE49-F238E27FC236}">
                <a16:creationId xmlns:a16="http://schemas.microsoft.com/office/drawing/2014/main" id="{1F350773-4975-7FE2-CF6C-B9DE96EFCD6A}"/>
              </a:ext>
            </a:extLst>
          </p:cNvPr>
          <p:cNvSpPr txBox="1"/>
          <p:nvPr/>
        </p:nvSpPr>
        <p:spPr>
          <a:xfrm>
            <a:off x="425116" y="197377"/>
            <a:ext cx="6096000" cy="923330"/>
          </a:xfrm>
          <a:prstGeom prst="rect">
            <a:avLst/>
          </a:prstGeom>
          <a:noFill/>
        </p:spPr>
        <p:txBody>
          <a:bodyPr wrap="square">
            <a:spAutoFit/>
          </a:bodyPr>
          <a:lstStyle/>
          <a:p>
            <a:r>
              <a:rPr lang="da-DK" dirty="0">
                <a:solidFill>
                  <a:schemeClr val="tx2"/>
                </a:solidFill>
              </a:rPr>
              <a:t>Bilag </a:t>
            </a:r>
          </a:p>
          <a:p>
            <a:endParaRPr lang="da-DK" dirty="0">
              <a:solidFill>
                <a:schemeClr val="tx2"/>
              </a:solidFill>
            </a:endParaRPr>
          </a:p>
          <a:p>
            <a:r>
              <a:rPr lang="da-DK" dirty="0">
                <a:solidFill>
                  <a:schemeClr val="tx2"/>
                </a:solidFill>
              </a:rPr>
              <a:t>Finansiering</a:t>
            </a:r>
            <a:endParaRPr lang="da-DK" dirty="0"/>
          </a:p>
        </p:txBody>
      </p:sp>
    </p:spTree>
    <p:extLst>
      <p:ext uri="{BB962C8B-B14F-4D97-AF65-F5344CB8AC3E}">
        <p14:creationId xmlns:p14="http://schemas.microsoft.com/office/powerpoint/2010/main" val="2281130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4" name="Picture 3">
            <a:extLst>
              <a:ext uri="{FF2B5EF4-FFF2-40B4-BE49-F238E27FC236}">
                <a16:creationId xmlns:a16="http://schemas.microsoft.com/office/drawing/2014/main" id="{4EF2C042-0C8C-43E5-B32B-98E8CEE8C605}"/>
              </a:ext>
            </a:extLst>
          </p:cNvPr>
          <p:cNvPicPr>
            <a:picLocks noChangeAspect="1"/>
          </p:cNvPicPr>
          <p:nvPr/>
        </p:nvPicPr>
        <p:blipFill>
          <a:blip r:embed="rId5"/>
          <a:stretch>
            <a:fillRect/>
          </a:stretch>
        </p:blipFill>
        <p:spPr>
          <a:xfrm>
            <a:off x="8364082" y="3666138"/>
            <a:ext cx="3054311" cy="2676769"/>
          </a:xfrm>
          <a:prstGeom prst="rect">
            <a:avLst/>
          </a:prstGeom>
        </p:spPr>
      </p:pic>
      <p:pic>
        <p:nvPicPr>
          <p:cNvPr id="2" name="Picture 1">
            <a:extLst>
              <a:ext uri="{FF2B5EF4-FFF2-40B4-BE49-F238E27FC236}">
                <a16:creationId xmlns:a16="http://schemas.microsoft.com/office/drawing/2014/main" id="{50DBA258-9470-1ED2-2A3E-60A9060CADB9}"/>
              </a:ext>
            </a:extLst>
          </p:cNvPr>
          <p:cNvPicPr>
            <a:picLocks noChangeAspect="1"/>
          </p:cNvPicPr>
          <p:nvPr/>
        </p:nvPicPr>
        <p:blipFill>
          <a:blip r:embed="rId6"/>
          <a:stretch>
            <a:fillRect/>
          </a:stretch>
        </p:blipFill>
        <p:spPr>
          <a:xfrm>
            <a:off x="509979" y="379954"/>
            <a:ext cx="10034196" cy="3193754"/>
          </a:xfrm>
          <a:prstGeom prst="rect">
            <a:avLst/>
          </a:prstGeom>
        </p:spPr>
      </p:pic>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509979" y="379953"/>
            <a:ext cx="4525512" cy="5689882"/>
          </a:xfrm>
        </p:spPr>
        <p:txBody>
          <a:bodyPr>
            <a:normAutofit/>
          </a:bodyPr>
          <a:lstStyle/>
          <a:p>
            <a:pPr fontAlgn="base"/>
            <a:r>
              <a:rPr lang="da-DK" sz="1600" dirty="0">
                <a:solidFill>
                  <a:schemeClr val="tx2"/>
                </a:solidFill>
              </a:rPr>
              <a:t>Status  Tidsplan</a:t>
            </a: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b="0" dirty="0">
                <a:solidFill>
                  <a:schemeClr val="tx2"/>
                </a:solidFill>
              </a:rPr>
            </a:br>
            <a:br>
              <a:rPr lang="da-DK" sz="1000" b="0" dirty="0">
                <a:solidFill>
                  <a:schemeClr val="tx2"/>
                </a:solidFill>
              </a:rPr>
            </a:br>
            <a:endParaRPr lang="da-DK" sz="1000" dirty="0"/>
          </a:p>
        </p:txBody>
      </p:sp>
    </p:spTree>
    <p:extLst>
      <p:ext uri="{BB962C8B-B14F-4D97-AF65-F5344CB8AC3E}">
        <p14:creationId xmlns:p14="http://schemas.microsoft.com/office/powerpoint/2010/main" val="243705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509979" y="379953"/>
            <a:ext cx="4525512" cy="5689882"/>
          </a:xfrm>
        </p:spPr>
        <p:txBody>
          <a:bodyPr>
            <a:normAutofit/>
          </a:bodyPr>
          <a:lstStyle/>
          <a:p>
            <a:pPr fontAlgn="base"/>
            <a:r>
              <a:rPr lang="da-DK" sz="1600" dirty="0">
                <a:solidFill>
                  <a:schemeClr val="tx2"/>
                </a:solidFill>
              </a:rPr>
              <a:t>Status  Økonomi</a:t>
            </a: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b="0" dirty="0">
                <a:solidFill>
                  <a:schemeClr val="tx2"/>
                </a:solidFill>
              </a:rPr>
            </a:br>
            <a:br>
              <a:rPr lang="da-DK" sz="1000" b="0" dirty="0">
                <a:solidFill>
                  <a:schemeClr val="tx2"/>
                </a:solidFill>
              </a:rPr>
            </a:br>
            <a:endParaRPr lang="da-DK" sz="10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6" name="Picture 5">
            <a:extLst>
              <a:ext uri="{FF2B5EF4-FFF2-40B4-BE49-F238E27FC236}">
                <a16:creationId xmlns:a16="http://schemas.microsoft.com/office/drawing/2014/main" id="{CCF162DC-328F-8A26-238F-BAB18BF2C4FF}"/>
              </a:ext>
            </a:extLst>
          </p:cNvPr>
          <p:cNvPicPr>
            <a:picLocks noChangeAspect="1"/>
          </p:cNvPicPr>
          <p:nvPr/>
        </p:nvPicPr>
        <p:blipFill>
          <a:blip r:embed="rId5"/>
          <a:stretch>
            <a:fillRect/>
          </a:stretch>
        </p:blipFill>
        <p:spPr>
          <a:xfrm>
            <a:off x="1727018" y="1186604"/>
            <a:ext cx="8845320" cy="4290286"/>
          </a:xfrm>
          <a:prstGeom prst="rect">
            <a:avLst/>
          </a:prstGeom>
        </p:spPr>
      </p:pic>
      <p:sp>
        <p:nvSpPr>
          <p:cNvPr id="2" name="Tekstfelt 1">
            <a:extLst>
              <a:ext uri="{FF2B5EF4-FFF2-40B4-BE49-F238E27FC236}">
                <a16:creationId xmlns:a16="http://schemas.microsoft.com/office/drawing/2014/main" id="{39F2492A-C475-4065-B185-010DF803E183}"/>
              </a:ext>
            </a:extLst>
          </p:cNvPr>
          <p:cNvSpPr txBox="1"/>
          <p:nvPr/>
        </p:nvSpPr>
        <p:spPr>
          <a:xfrm>
            <a:off x="1727018" y="5567386"/>
            <a:ext cx="8430936" cy="276999"/>
          </a:xfrm>
          <a:prstGeom prst="rect">
            <a:avLst/>
          </a:prstGeom>
          <a:noFill/>
        </p:spPr>
        <p:txBody>
          <a:bodyPr wrap="square" rtlCol="0">
            <a:spAutoFit/>
          </a:bodyPr>
          <a:lstStyle/>
          <a:p>
            <a:r>
              <a:rPr lang="da-DK" sz="1200" dirty="0"/>
              <a:t>* Helhedsplanen får driftsstøtte gennem Landsbyggefonden. Støtten aftrappes over 30 år. med 9. kr. pr. m2/år efter 4 år. </a:t>
            </a:r>
          </a:p>
        </p:txBody>
      </p:sp>
    </p:spTree>
    <p:extLst>
      <p:ext uri="{BB962C8B-B14F-4D97-AF65-F5344CB8AC3E}">
        <p14:creationId xmlns:p14="http://schemas.microsoft.com/office/powerpoint/2010/main" val="355898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509979" y="379953"/>
            <a:ext cx="4525512" cy="5689882"/>
          </a:xfrm>
        </p:spPr>
        <p:txBody>
          <a:bodyPr>
            <a:normAutofit/>
          </a:bodyPr>
          <a:lstStyle/>
          <a:p>
            <a:pPr fontAlgn="base"/>
            <a:r>
              <a:rPr lang="da-DK" sz="1600" dirty="0">
                <a:solidFill>
                  <a:schemeClr val="tx2"/>
                </a:solidFill>
              </a:rPr>
              <a:t>Status Økonomi</a:t>
            </a: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dirty="0">
                <a:solidFill>
                  <a:schemeClr val="tx2"/>
                </a:solidFill>
              </a:rPr>
            </a:br>
            <a:br>
              <a:rPr lang="da-DK" sz="1600" b="0" dirty="0">
                <a:solidFill>
                  <a:schemeClr val="tx2"/>
                </a:solidFill>
              </a:rPr>
            </a:br>
            <a:br>
              <a:rPr lang="da-DK" sz="1000" b="0" dirty="0">
                <a:solidFill>
                  <a:schemeClr val="tx2"/>
                </a:solidFill>
              </a:rPr>
            </a:br>
            <a:endParaRPr lang="da-DK" sz="10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4" name="Picture 3">
            <a:extLst>
              <a:ext uri="{FF2B5EF4-FFF2-40B4-BE49-F238E27FC236}">
                <a16:creationId xmlns:a16="http://schemas.microsoft.com/office/drawing/2014/main" id="{426AC4F4-B9EC-A2BC-1028-22B6685FB56E}"/>
              </a:ext>
            </a:extLst>
          </p:cNvPr>
          <p:cNvPicPr>
            <a:picLocks noChangeAspect="1"/>
          </p:cNvPicPr>
          <p:nvPr/>
        </p:nvPicPr>
        <p:blipFill>
          <a:blip r:embed="rId5"/>
          <a:stretch>
            <a:fillRect/>
          </a:stretch>
        </p:blipFill>
        <p:spPr>
          <a:xfrm>
            <a:off x="1727018" y="1481701"/>
            <a:ext cx="8737964" cy="3298615"/>
          </a:xfrm>
          <a:prstGeom prst="rect">
            <a:avLst/>
          </a:prstGeom>
        </p:spPr>
      </p:pic>
    </p:spTree>
    <p:extLst>
      <p:ext uri="{BB962C8B-B14F-4D97-AF65-F5344CB8AC3E}">
        <p14:creationId xmlns:p14="http://schemas.microsoft.com/office/powerpoint/2010/main" val="317705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237091" cy="5872457"/>
          </a:xfrm>
        </p:spPr>
        <p:txBody>
          <a:bodyPr>
            <a:normAutofit fontScale="90000"/>
          </a:bodyPr>
          <a:lstStyle/>
          <a:p>
            <a:pPr fontAlgn="base"/>
            <a:r>
              <a:rPr lang="da-DK" sz="1800" dirty="0">
                <a:solidFill>
                  <a:schemeClr val="tx2"/>
                </a:solidFill>
              </a:rPr>
              <a:t>Indhold og generelle forbedringer</a:t>
            </a:r>
            <a:br>
              <a:rPr lang="da-DK" dirty="0">
                <a:solidFill>
                  <a:schemeClr val="tx2"/>
                </a:solidFill>
              </a:rPr>
            </a:br>
            <a:r>
              <a:rPr lang="da-DK" dirty="0">
                <a:solidFill>
                  <a:schemeClr val="tx2"/>
                </a:solidFill>
              </a:rPr>
              <a:t>Hvad er der kommet til?</a:t>
            </a:r>
            <a:br>
              <a:rPr lang="da-DK" dirty="0">
                <a:solidFill>
                  <a:schemeClr val="tx2"/>
                </a:solidFill>
              </a:rPr>
            </a:br>
            <a:br>
              <a:rPr lang="da-DK" sz="1300" dirty="0">
                <a:solidFill>
                  <a:schemeClr val="tx2"/>
                </a:solidFill>
              </a:rPr>
            </a:br>
            <a:r>
              <a:rPr lang="da-DK" sz="1100" dirty="0">
                <a:solidFill>
                  <a:schemeClr val="tx2"/>
                </a:solidFill>
              </a:rPr>
              <a:t>Tag og varmeisolering</a:t>
            </a:r>
            <a:br>
              <a:rPr lang="da-DK" sz="1100" dirty="0">
                <a:solidFill>
                  <a:schemeClr val="tx2"/>
                </a:solidFill>
              </a:rPr>
            </a:br>
            <a:r>
              <a:rPr lang="da-DK" sz="1100" b="0" dirty="0">
                <a:solidFill>
                  <a:schemeClr val="tx2"/>
                </a:solidFill>
              </a:rPr>
              <a:t>Udtjent levetid </a:t>
            </a:r>
            <a:br>
              <a:rPr lang="da-DK" sz="1100" b="0" dirty="0">
                <a:solidFill>
                  <a:schemeClr val="tx2"/>
                </a:solidFill>
              </a:rPr>
            </a:br>
            <a:r>
              <a:rPr lang="da-DK" sz="1100" b="0" dirty="0">
                <a:solidFill>
                  <a:schemeClr val="tx2"/>
                </a:solidFill>
              </a:rPr>
              <a:t>Store driftsomkostninger </a:t>
            </a:r>
            <a:br>
              <a:rPr lang="da-DK" sz="1100" b="0" dirty="0">
                <a:solidFill>
                  <a:schemeClr val="tx2"/>
                </a:solidFill>
              </a:rPr>
            </a:br>
            <a:r>
              <a:rPr lang="da-DK" sz="1100" b="0" dirty="0">
                <a:solidFill>
                  <a:schemeClr val="tx2"/>
                </a:solidFill>
              </a:rPr>
              <a:t>Arbejdsmiljø</a:t>
            </a:r>
            <a:br>
              <a:rPr lang="da-DK" sz="1100" b="0" dirty="0">
                <a:solidFill>
                  <a:schemeClr val="tx2"/>
                </a:solidFill>
              </a:rPr>
            </a:br>
            <a:r>
              <a:rPr lang="da-DK" sz="1100" b="0" dirty="0">
                <a:solidFill>
                  <a:schemeClr val="tx2"/>
                </a:solidFill>
              </a:rPr>
              <a:t>Totaløkonomisk beregning </a:t>
            </a:r>
            <a:br>
              <a:rPr lang="da-DK" sz="1100" b="0" dirty="0">
                <a:solidFill>
                  <a:schemeClr val="tx2"/>
                </a:solidFill>
              </a:rPr>
            </a:br>
            <a:r>
              <a:rPr lang="da-DK" sz="1100" b="0" dirty="0">
                <a:solidFill>
                  <a:schemeClr val="tx2"/>
                </a:solidFill>
              </a:rPr>
              <a:t>Lang levetid + 60 år</a:t>
            </a:r>
            <a:br>
              <a:rPr lang="da-DK" sz="1100" b="0" dirty="0">
                <a:solidFill>
                  <a:schemeClr val="tx2"/>
                </a:solidFill>
              </a:rPr>
            </a:br>
            <a:br>
              <a:rPr lang="da-DK" sz="1100" b="0" dirty="0">
                <a:solidFill>
                  <a:schemeClr val="tx2"/>
                </a:solidFill>
              </a:rPr>
            </a:br>
            <a:r>
              <a:rPr lang="da-DK" sz="1100" dirty="0">
                <a:solidFill>
                  <a:schemeClr val="tx2"/>
                </a:solidFill>
              </a:rPr>
              <a:t>Køkkenbordplader</a:t>
            </a:r>
            <a:br>
              <a:rPr lang="da-DK" sz="1100" dirty="0">
                <a:solidFill>
                  <a:schemeClr val="tx2"/>
                </a:solidFill>
              </a:rPr>
            </a:br>
            <a:r>
              <a:rPr lang="da-DK" sz="1100" b="0" dirty="0">
                <a:solidFill>
                  <a:schemeClr val="tx2"/>
                </a:solidFill>
              </a:rPr>
              <a:t>Alle får ny køkkenbordplade, stålvask og vandhane</a:t>
            </a:r>
            <a:br>
              <a:rPr lang="da-DK" sz="1100" b="0" dirty="0">
                <a:solidFill>
                  <a:schemeClr val="tx2"/>
                </a:solidFill>
              </a:rPr>
            </a:br>
            <a:br>
              <a:rPr lang="da-DK" sz="1100" b="0" dirty="0">
                <a:solidFill>
                  <a:schemeClr val="tx2"/>
                </a:solidFill>
              </a:rPr>
            </a:br>
            <a:r>
              <a:rPr lang="da-DK" sz="1100" dirty="0">
                <a:solidFill>
                  <a:schemeClr val="tx2"/>
                </a:solidFill>
              </a:rPr>
              <a:t>Kælder</a:t>
            </a:r>
            <a:br>
              <a:rPr lang="da-DK" sz="1100" dirty="0">
                <a:solidFill>
                  <a:schemeClr val="tx2"/>
                </a:solidFill>
              </a:rPr>
            </a:br>
            <a:r>
              <a:rPr lang="da-DK" sz="1100" b="0" dirty="0">
                <a:solidFill>
                  <a:schemeClr val="tx2"/>
                </a:solidFill>
              </a:rPr>
              <a:t>Nye depotrum med stålvægge</a:t>
            </a:r>
            <a:br>
              <a:rPr lang="da-DK" sz="1100" dirty="0">
                <a:solidFill>
                  <a:schemeClr val="tx2"/>
                </a:solidFill>
              </a:rPr>
            </a:br>
            <a:br>
              <a:rPr lang="da-DK" sz="1100" dirty="0">
                <a:solidFill>
                  <a:schemeClr val="tx2"/>
                </a:solidFill>
              </a:rPr>
            </a:br>
            <a:r>
              <a:rPr lang="da-DK" sz="1100" dirty="0">
                <a:solidFill>
                  <a:schemeClr val="tx2"/>
                </a:solidFill>
              </a:rPr>
              <a:t>Grøn Screening 5% ekstra støtte fra LBF </a:t>
            </a:r>
            <a:br>
              <a:rPr lang="da-DK" sz="1100" dirty="0">
                <a:solidFill>
                  <a:schemeClr val="tx2"/>
                </a:solidFill>
              </a:rPr>
            </a:br>
            <a:r>
              <a:rPr lang="da-DK" sz="1100" b="0" dirty="0">
                <a:solidFill>
                  <a:schemeClr val="tx2"/>
                </a:solidFill>
              </a:rPr>
              <a:t>Solceller på blok 6 til vaskeriet</a:t>
            </a:r>
            <a:br>
              <a:rPr lang="da-DK" sz="1100" b="0" dirty="0">
                <a:solidFill>
                  <a:schemeClr val="tx2"/>
                </a:solidFill>
              </a:rPr>
            </a:br>
            <a:r>
              <a:rPr lang="da-DK" sz="1100" b="0" dirty="0">
                <a:solidFill>
                  <a:schemeClr val="tx2"/>
                </a:solidFill>
              </a:rPr>
              <a:t>Varmeisolering mod kælder</a:t>
            </a:r>
            <a:br>
              <a:rPr lang="da-DK" sz="1100" b="0" dirty="0">
                <a:solidFill>
                  <a:schemeClr val="tx2"/>
                </a:solidFill>
              </a:rPr>
            </a:br>
            <a:r>
              <a:rPr lang="da-DK" sz="1100" b="0" dirty="0">
                <a:solidFill>
                  <a:schemeClr val="tx2"/>
                </a:solidFill>
              </a:rPr>
              <a:t>Støtte til vinduer</a:t>
            </a:r>
            <a:br>
              <a:rPr lang="da-DK" sz="1100" b="0" dirty="0">
                <a:solidFill>
                  <a:schemeClr val="tx2"/>
                </a:solidFill>
              </a:rPr>
            </a:br>
            <a:r>
              <a:rPr lang="da-DK" sz="1100" b="0" dirty="0">
                <a:solidFill>
                  <a:schemeClr val="tx2"/>
                </a:solidFill>
              </a:rPr>
              <a:t>Støtte til efterisolering mod tag</a:t>
            </a:r>
            <a:br>
              <a:rPr lang="da-DK" sz="1100" b="0" dirty="0">
                <a:solidFill>
                  <a:schemeClr val="tx2"/>
                </a:solidFill>
              </a:rPr>
            </a:br>
            <a:r>
              <a:rPr lang="da-DK" sz="1100" b="0" dirty="0">
                <a:solidFill>
                  <a:schemeClr val="tx2"/>
                </a:solidFill>
              </a:rPr>
              <a:t>Støtte til varmeisolering af vand og varmerør </a:t>
            </a:r>
            <a:br>
              <a:rPr lang="da-DK" sz="1100" b="0" dirty="0">
                <a:solidFill>
                  <a:schemeClr val="tx2"/>
                </a:solidFill>
              </a:rPr>
            </a:br>
            <a:br>
              <a:rPr lang="da-DK" sz="1100" b="0" dirty="0">
                <a:solidFill>
                  <a:schemeClr val="tx2"/>
                </a:solidFill>
              </a:rPr>
            </a:br>
            <a:r>
              <a:rPr lang="da-DK" sz="1100" dirty="0">
                <a:solidFill>
                  <a:schemeClr val="tx2"/>
                </a:solidFill>
              </a:rPr>
              <a:t>FBK Frivillig Bæredygtighedsklasse </a:t>
            </a:r>
            <a:br>
              <a:rPr lang="da-DK" sz="1100" dirty="0">
                <a:solidFill>
                  <a:schemeClr val="tx2"/>
                </a:solidFill>
              </a:rPr>
            </a:br>
            <a:r>
              <a:rPr lang="da-DK" sz="1100" b="0" dirty="0">
                <a:solidFill>
                  <a:schemeClr val="tx2"/>
                </a:solidFill>
              </a:rPr>
              <a:t>Vurdering af klimapåvirkning</a:t>
            </a:r>
            <a:br>
              <a:rPr lang="da-DK" sz="1100" dirty="0">
                <a:solidFill>
                  <a:schemeClr val="tx2"/>
                </a:solidFill>
              </a:rPr>
            </a:br>
            <a:r>
              <a:rPr lang="da-DK" sz="1100" b="0" dirty="0">
                <a:solidFill>
                  <a:schemeClr val="tx2"/>
                </a:solidFill>
              </a:rPr>
              <a:t>Ressourcebesparelser på byggepladsen</a:t>
            </a:r>
            <a:br>
              <a:rPr lang="da-DK" sz="1100" b="0" dirty="0">
                <a:solidFill>
                  <a:schemeClr val="tx2"/>
                </a:solidFill>
              </a:rPr>
            </a:br>
            <a:r>
              <a:rPr lang="da-DK" sz="1100" b="0" dirty="0">
                <a:solidFill>
                  <a:schemeClr val="tx2"/>
                </a:solidFill>
              </a:rPr>
              <a:t>Totaløkonomi opførelse, drift og vedligehold</a:t>
            </a:r>
            <a:br>
              <a:rPr lang="da-DK" sz="1100" b="0" dirty="0">
                <a:solidFill>
                  <a:schemeClr val="tx2"/>
                </a:solidFill>
              </a:rPr>
            </a:br>
            <a:r>
              <a:rPr lang="da-DK" sz="1100" b="0" dirty="0">
                <a:solidFill>
                  <a:schemeClr val="tx2"/>
                </a:solidFill>
              </a:rPr>
              <a:t>Drift og vedligehold</a:t>
            </a:r>
            <a:br>
              <a:rPr lang="da-DK" sz="1100" b="0" dirty="0">
                <a:solidFill>
                  <a:schemeClr val="tx2"/>
                </a:solidFill>
              </a:rPr>
            </a:br>
            <a:r>
              <a:rPr lang="da-DK" sz="1100" b="0" dirty="0">
                <a:solidFill>
                  <a:schemeClr val="tx2"/>
                </a:solidFill>
              </a:rPr>
              <a:t>Problematiske stoffer (Maling uden farlig kemi)</a:t>
            </a:r>
            <a:br>
              <a:rPr lang="da-DK" sz="1100" b="0" dirty="0">
                <a:solidFill>
                  <a:schemeClr val="tx2"/>
                </a:solidFill>
              </a:rPr>
            </a:br>
            <a:r>
              <a:rPr lang="da-DK" sz="1100" b="0" dirty="0">
                <a:solidFill>
                  <a:schemeClr val="tx2"/>
                </a:solidFill>
              </a:rPr>
              <a:t>Afgasning fra materialer til indeklimaet (Materialer uden kemiske stoffer) </a:t>
            </a:r>
            <a:br>
              <a:rPr lang="da-DK" sz="1100" b="0" dirty="0">
                <a:solidFill>
                  <a:schemeClr val="tx2"/>
                </a:solidFill>
              </a:rPr>
            </a:br>
            <a:r>
              <a:rPr lang="da-DK" sz="1100" b="0" dirty="0">
                <a:solidFill>
                  <a:schemeClr val="tx2"/>
                </a:solidFill>
              </a:rPr>
              <a:t>Eftervisning af dagslys (Franske altaner og større glasareal)</a:t>
            </a:r>
            <a:br>
              <a:rPr lang="da-DK" sz="1100" b="0" dirty="0">
                <a:solidFill>
                  <a:schemeClr val="tx2"/>
                </a:solidFill>
              </a:rPr>
            </a:br>
            <a:r>
              <a:rPr lang="da-DK" sz="1100" b="0" dirty="0">
                <a:solidFill>
                  <a:schemeClr val="tx2"/>
                </a:solidFill>
              </a:rPr>
              <a:t>Støj fra ventilationsanlæg (Ingen støj fra indblæsning i opholdsrum)</a:t>
            </a:r>
            <a:br>
              <a:rPr lang="da-DK" sz="1100" b="0" dirty="0">
                <a:solidFill>
                  <a:schemeClr val="tx2"/>
                </a:solidFill>
              </a:rPr>
            </a:br>
            <a:r>
              <a:rPr lang="da-DK" sz="1100" b="0" dirty="0">
                <a:solidFill>
                  <a:schemeClr val="tx2"/>
                </a:solidFill>
              </a:rPr>
              <a:t>Rumakustik (Ikke relevant ved renovering)</a:t>
            </a:r>
            <a:br>
              <a:rPr lang="da-DK" sz="1100" b="0" dirty="0">
                <a:solidFill>
                  <a:schemeClr val="tx2"/>
                </a:solidFill>
              </a:rPr>
            </a:br>
            <a:br>
              <a:rPr lang="da-DK" sz="1600" dirty="0">
                <a:solidFill>
                  <a:schemeClr val="tx2"/>
                </a:solidFill>
              </a:rPr>
            </a:br>
            <a:r>
              <a:rPr lang="da-DK" sz="1600" dirty="0">
                <a:solidFill>
                  <a:schemeClr val="tx2"/>
                </a:solidFill>
              </a:rPr>
              <a:t>Hvad er ændret siden sidst ?</a:t>
            </a:r>
            <a:br>
              <a:rPr lang="da-DK" sz="1100" b="0" dirty="0">
                <a:solidFill>
                  <a:schemeClr val="tx2"/>
                </a:solidFill>
              </a:rPr>
            </a:br>
            <a:r>
              <a:rPr lang="da-DK" sz="1100" b="0" dirty="0">
                <a:solidFill>
                  <a:schemeClr val="tx2"/>
                </a:solidFill>
              </a:rPr>
              <a:t>Tilgængelighedsboliger i blok 8 udgår (Sandhusvej 33)</a:t>
            </a:r>
            <a:br>
              <a:rPr lang="da-DK" sz="1100" b="0" dirty="0">
                <a:solidFill>
                  <a:schemeClr val="tx2"/>
                </a:solidFill>
              </a:rPr>
            </a:br>
            <a:r>
              <a:rPr lang="da-DK" sz="1100" b="0" dirty="0">
                <a:solidFill>
                  <a:schemeClr val="tx2"/>
                </a:solidFill>
              </a:rPr>
              <a:t>Kloakker renoveres i mindre omfang</a:t>
            </a:r>
            <a:br>
              <a:rPr lang="da-DK" sz="1100" b="0" dirty="0">
                <a:solidFill>
                  <a:schemeClr val="tx2"/>
                </a:solidFill>
              </a:rPr>
            </a:br>
            <a:r>
              <a:rPr lang="da-DK" sz="1100" b="0" dirty="0">
                <a:solidFill>
                  <a:schemeClr val="tx2"/>
                </a:solidFill>
              </a:rPr>
              <a:t>Fast bruservæg og fliser på teknikskakt udgår</a:t>
            </a:r>
            <a:br>
              <a:rPr lang="da-DK" sz="1100" b="0" dirty="0">
                <a:solidFill>
                  <a:schemeClr val="tx2"/>
                </a:solidFill>
              </a:rPr>
            </a:br>
            <a:br>
              <a:rPr lang="da-DK" sz="1100" b="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b="0" dirty="0">
                <a:solidFill>
                  <a:schemeClr val="tx2"/>
                </a:solidFill>
              </a:rPr>
            </a:br>
            <a:br>
              <a:rPr lang="da-DK" sz="1100" b="0" dirty="0">
                <a:solidFill>
                  <a:schemeClr val="tx2"/>
                </a:solidFill>
              </a:rPr>
            </a:br>
            <a:endParaRPr lang="da-DK" sz="11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5" name="Picture 4">
            <a:extLst>
              <a:ext uri="{FF2B5EF4-FFF2-40B4-BE49-F238E27FC236}">
                <a16:creationId xmlns:a16="http://schemas.microsoft.com/office/drawing/2014/main" id="{D3C23E8D-C8BC-41A6-A82F-6DB1349FCBE0}"/>
              </a:ext>
            </a:extLst>
          </p:cNvPr>
          <p:cNvPicPr>
            <a:picLocks noChangeAspect="1"/>
          </p:cNvPicPr>
          <p:nvPr/>
        </p:nvPicPr>
        <p:blipFill>
          <a:blip r:embed="rId5"/>
          <a:stretch>
            <a:fillRect/>
          </a:stretch>
        </p:blipFill>
        <p:spPr>
          <a:xfrm>
            <a:off x="8409463" y="379953"/>
            <a:ext cx="2738401" cy="2714450"/>
          </a:xfrm>
          <a:prstGeom prst="rect">
            <a:avLst/>
          </a:prstGeom>
        </p:spPr>
      </p:pic>
      <p:pic>
        <p:nvPicPr>
          <p:cNvPr id="8" name="Picture 7">
            <a:extLst>
              <a:ext uri="{FF2B5EF4-FFF2-40B4-BE49-F238E27FC236}">
                <a16:creationId xmlns:a16="http://schemas.microsoft.com/office/drawing/2014/main" id="{DA4359A6-DBE7-4895-916D-389C95312B80}"/>
              </a:ext>
            </a:extLst>
          </p:cNvPr>
          <p:cNvPicPr>
            <a:picLocks noChangeAspect="1"/>
          </p:cNvPicPr>
          <p:nvPr/>
        </p:nvPicPr>
        <p:blipFill rotWithShape="1">
          <a:blip r:embed="rId6"/>
          <a:srcRect l="9182" b="181"/>
          <a:stretch/>
        </p:blipFill>
        <p:spPr>
          <a:xfrm>
            <a:off x="5304638" y="379953"/>
            <a:ext cx="2676088" cy="2714450"/>
          </a:xfrm>
          <a:prstGeom prst="rect">
            <a:avLst/>
          </a:prstGeom>
        </p:spPr>
      </p:pic>
      <p:pic>
        <p:nvPicPr>
          <p:cNvPr id="10" name="Picture 9">
            <a:extLst>
              <a:ext uri="{FF2B5EF4-FFF2-40B4-BE49-F238E27FC236}">
                <a16:creationId xmlns:a16="http://schemas.microsoft.com/office/drawing/2014/main" id="{087DDB8C-E07F-4D63-8D18-92046414F9E3}"/>
              </a:ext>
            </a:extLst>
          </p:cNvPr>
          <p:cNvPicPr>
            <a:picLocks noChangeAspect="1"/>
          </p:cNvPicPr>
          <p:nvPr/>
        </p:nvPicPr>
        <p:blipFill>
          <a:blip r:embed="rId7"/>
          <a:stretch>
            <a:fillRect/>
          </a:stretch>
        </p:blipFill>
        <p:spPr>
          <a:xfrm>
            <a:off x="5310230" y="3523108"/>
            <a:ext cx="2676087" cy="2729304"/>
          </a:xfrm>
          <a:prstGeom prst="rect">
            <a:avLst/>
          </a:prstGeom>
        </p:spPr>
      </p:pic>
      <p:pic>
        <p:nvPicPr>
          <p:cNvPr id="13" name="Picture 12">
            <a:extLst>
              <a:ext uri="{FF2B5EF4-FFF2-40B4-BE49-F238E27FC236}">
                <a16:creationId xmlns:a16="http://schemas.microsoft.com/office/drawing/2014/main" id="{19F9649F-29CD-4656-8E58-B7315C7F839A}"/>
              </a:ext>
            </a:extLst>
          </p:cNvPr>
          <p:cNvPicPr>
            <a:picLocks noChangeAspect="1"/>
          </p:cNvPicPr>
          <p:nvPr/>
        </p:nvPicPr>
        <p:blipFill rotWithShape="1">
          <a:blip r:embed="rId8"/>
          <a:srcRect t="-547" r="3982"/>
          <a:stretch/>
        </p:blipFill>
        <p:spPr>
          <a:xfrm>
            <a:off x="8409464" y="3523107"/>
            <a:ext cx="2738401" cy="2729304"/>
          </a:xfrm>
          <a:prstGeom prst="rect">
            <a:avLst/>
          </a:prstGeom>
        </p:spPr>
      </p:pic>
    </p:spTree>
    <p:extLst>
      <p:ext uri="{BB962C8B-B14F-4D97-AF65-F5344CB8AC3E}">
        <p14:creationId xmlns:p14="http://schemas.microsoft.com/office/powerpoint/2010/main" val="84215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525512" cy="5689882"/>
          </a:xfrm>
        </p:spPr>
        <p:txBody>
          <a:bodyPr>
            <a:normAutofit/>
          </a:bodyPr>
          <a:lstStyle/>
          <a:p>
            <a:pPr fontAlgn="base"/>
            <a:r>
              <a:rPr lang="da-DK" sz="1600" dirty="0">
                <a:solidFill>
                  <a:schemeClr val="tx2"/>
                </a:solidFill>
              </a:rPr>
              <a:t>Indhold og generelle forbedringer </a:t>
            </a:r>
            <a:br>
              <a:rPr lang="da-DK" sz="1600" dirty="0">
                <a:solidFill>
                  <a:schemeClr val="tx2"/>
                </a:solidFill>
              </a:rPr>
            </a:br>
            <a:br>
              <a:rPr lang="da-DK" sz="1600" dirty="0">
                <a:solidFill>
                  <a:schemeClr val="tx2"/>
                </a:solidFill>
              </a:rPr>
            </a:br>
            <a:r>
              <a:rPr lang="da-DK" sz="1600" dirty="0">
                <a:solidFill>
                  <a:schemeClr val="tx2"/>
                </a:solidFill>
              </a:rPr>
              <a:t>Tidsplan for byggeriet</a:t>
            </a:r>
            <a:br>
              <a:rPr lang="da-DK" sz="1600" dirty="0">
                <a:solidFill>
                  <a:schemeClr val="tx2"/>
                </a:solidFill>
              </a:rPr>
            </a:br>
            <a:br>
              <a:rPr lang="da-DK" sz="1600" dirty="0">
                <a:solidFill>
                  <a:schemeClr val="tx2"/>
                </a:solidFill>
              </a:rPr>
            </a:br>
            <a:r>
              <a:rPr lang="da-DK" sz="1000" b="0" dirty="0">
                <a:solidFill>
                  <a:schemeClr val="tx2"/>
                </a:solidFill>
              </a:rPr>
              <a:t>Rækkefølge og tidsplan er bestemt så flest mulige beboere kan genhuses i Skyttevænget. </a:t>
            </a:r>
            <a:br>
              <a:rPr lang="da-DK" sz="1000" b="0" dirty="0">
                <a:solidFill>
                  <a:schemeClr val="tx2"/>
                </a:solidFill>
              </a:rPr>
            </a:br>
            <a:br>
              <a:rPr lang="da-DK" sz="1000" b="0" dirty="0">
                <a:solidFill>
                  <a:schemeClr val="tx2"/>
                </a:solidFill>
              </a:rPr>
            </a:br>
            <a:r>
              <a:rPr lang="da-DK" sz="1000" b="0" dirty="0">
                <a:solidFill>
                  <a:schemeClr val="tx2"/>
                </a:solidFill>
              </a:rPr>
              <a:t>Tidsplanen er foreløbig og kan ændre sig.</a:t>
            </a:r>
            <a:endParaRPr lang="da-DK" sz="1000" b="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3" name="Picture 2">
            <a:extLst>
              <a:ext uri="{FF2B5EF4-FFF2-40B4-BE49-F238E27FC236}">
                <a16:creationId xmlns:a16="http://schemas.microsoft.com/office/drawing/2014/main" id="{65B7B584-8EF5-90B6-2072-329C557039D1}"/>
              </a:ext>
            </a:extLst>
          </p:cNvPr>
          <p:cNvPicPr>
            <a:picLocks noChangeAspect="1"/>
          </p:cNvPicPr>
          <p:nvPr/>
        </p:nvPicPr>
        <p:blipFill>
          <a:blip r:embed="rId5"/>
          <a:stretch>
            <a:fillRect/>
          </a:stretch>
        </p:blipFill>
        <p:spPr>
          <a:xfrm>
            <a:off x="349242" y="3364513"/>
            <a:ext cx="6901339" cy="2620136"/>
          </a:xfrm>
          <a:prstGeom prst="rect">
            <a:avLst/>
          </a:prstGeom>
        </p:spPr>
      </p:pic>
      <p:pic>
        <p:nvPicPr>
          <p:cNvPr id="5" name="Picture 4">
            <a:extLst>
              <a:ext uri="{FF2B5EF4-FFF2-40B4-BE49-F238E27FC236}">
                <a16:creationId xmlns:a16="http://schemas.microsoft.com/office/drawing/2014/main" id="{0058671C-4BE5-12BF-29C4-AA22710C8722}"/>
              </a:ext>
            </a:extLst>
          </p:cNvPr>
          <p:cNvPicPr>
            <a:picLocks noChangeAspect="1"/>
          </p:cNvPicPr>
          <p:nvPr/>
        </p:nvPicPr>
        <p:blipFill>
          <a:blip r:embed="rId6"/>
          <a:stretch>
            <a:fillRect/>
          </a:stretch>
        </p:blipFill>
        <p:spPr>
          <a:xfrm>
            <a:off x="7238237" y="379953"/>
            <a:ext cx="4954390" cy="5604696"/>
          </a:xfrm>
          <a:prstGeom prst="rect">
            <a:avLst/>
          </a:prstGeom>
        </p:spPr>
      </p:pic>
    </p:spTree>
    <p:extLst>
      <p:ext uri="{BB962C8B-B14F-4D97-AF65-F5344CB8AC3E}">
        <p14:creationId xmlns:p14="http://schemas.microsoft.com/office/powerpoint/2010/main" val="4090952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416482-BAC9-4D77-B3C9-F444D48FAE88}"/>
              </a:ext>
            </a:extLst>
          </p:cNvPr>
          <p:cNvSpPr>
            <a:spLocks noGrp="1"/>
          </p:cNvSpPr>
          <p:nvPr>
            <p:ph type="title"/>
          </p:nvPr>
        </p:nvSpPr>
        <p:spPr>
          <a:xfrm>
            <a:off x="275088" y="379953"/>
            <a:ext cx="4525512" cy="5689882"/>
          </a:xfrm>
        </p:spPr>
        <p:txBody>
          <a:bodyPr>
            <a:normAutofit/>
          </a:bodyPr>
          <a:lstStyle/>
          <a:p>
            <a:pPr fontAlgn="base"/>
            <a:r>
              <a:rPr lang="da-DK" sz="1600" dirty="0">
                <a:solidFill>
                  <a:schemeClr val="tx2"/>
                </a:solidFill>
              </a:rPr>
              <a:t>Indhold og generelle forbedringer</a:t>
            </a:r>
            <a:br>
              <a:rPr kumimoji="0" lang="da-DK" sz="1600" b="1" i="0" u="none" strike="noStrike" kern="1200" cap="none" spc="0" normalizeH="0" baseline="0" noProof="0" dirty="0">
                <a:ln>
                  <a:noFill/>
                </a:ln>
                <a:solidFill>
                  <a:srgbClr val="44546A"/>
                </a:solidFill>
                <a:effectLst/>
                <a:uLnTx/>
                <a:uFillTx/>
                <a:latin typeface="Arial" panose="020B0604020202020204"/>
                <a:ea typeface="+mj-ea"/>
                <a:cs typeface="+mj-cs"/>
              </a:rPr>
            </a:br>
            <a:br>
              <a:rPr kumimoji="0" lang="da-DK" sz="1600" b="1" i="0" u="none" strike="noStrike" kern="1200" cap="none" spc="0" normalizeH="0" baseline="0" noProof="0" dirty="0">
                <a:ln>
                  <a:noFill/>
                </a:ln>
                <a:solidFill>
                  <a:srgbClr val="44546A"/>
                </a:solidFill>
                <a:effectLst/>
                <a:uLnTx/>
                <a:uFillTx/>
                <a:latin typeface="Arial" panose="020B0604020202020204"/>
                <a:ea typeface="+mj-ea"/>
                <a:cs typeface="+mj-cs"/>
              </a:rPr>
            </a:br>
            <a:r>
              <a:rPr kumimoji="0" lang="da-DK" sz="1600" b="1" i="0" u="none" strike="noStrike" kern="1200" cap="none" spc="0" normalizeH="0" baseline="0" noProof="0" dirty="0">
                <a:ln>
                  <a:noFill/>
                </a:ln>
                <a:solidFill>
                  <a:srgbClr val="44546A"/>
                </a:solidFill>
                <a:effectLst/>
                <a:uLnTx/>
                <a:uFillTx/>
                <a:latin typeface="Arial" panose="020B0604020202020204"/>
                <a:ea typeface="+mj-ea"/>
                <a:cs typeface="+mj-cs"/>
              </a:rPr>
              <a:t>Udearealer og haver</a:t>
            </a:r>
            <a:br>
              <a:rPr lang="da-DK" sz="1000" b="0" dirty="0">
                <a:solidFill>
                  <a:schemeClr val="tx2"/>
                </a:solidFill>
              </a:rPr>
            </a:br>
            <a:br>
              <a:rPr lang="da-DK" sz="1000" b="0" dirty="0">
                <a:solidFill>
                  <a:schemeClr val="tx2"/>
                </a:solidFill>
              </a:rPr>
            </a:br>
            <a:endParaRPr lang="da-DK" sz="1000" dirty="0"/>
          </a:p>
        </p:txBody>
      </p:sp>
      <p:pic>
        <p:nvPicPr>
          <p:cNvPr id="15" name="Picture 2" descr="Boligsøgende | KAB">
            <a:extLst>
              <a:ext uri="{FF2B5EF4-FFF2-40B4-BE49-F238E27FC236}">
                <a16:creationId xmlns:a16="http://schemas.microsoft.com/office/drawing/2014/main" id="{7A508A78-DAD0-4B8D-9713-9022253A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93F8C5-DE2C-41D8-B741-5CB968DE0D78}"/>
              </a:ext>
            </a:extLst>
          </p:cNvPr>
          <p:cNvPicPr>
            <a:picLocks noChangeAspect="1"/>
          </p:cNvPicPr>
          <p:nvPr/>
        </p:nvPicPr>
        <p:blipFill>
          <a:blip r:embed="rId4"/>
          <a:stretch>
            <a:fillRect/>
          </a:stretch>
        </p:blipFill>
        <p:spPr>
          <a:xfrm>
            <a:off x="279318" y="6252411"/>
            <a:ext cx="5521430" cy="423013"/>
          </a:xfrm>
          <a:prstGeom prst="rect">
            <a:avLst/>
          </a:prstGeom>
        </p:spPr>
      </p:pic>
      <p:pic>
        <p:nvPicPr>
          <p:cNvPr id="6" name="Picture 5">
            <a:extLst>
              <a:ext uri="{FF2B5EF4-FFF2-40B4-BE49-F238E27FC236}">
                <a16:creationId xmlns:a16="http://schemas.microsoft.com/office/drawing/2014/main" id="{1DAF2A69-2DB9-43AC-8C2D-1DCB43F211A9}"/>
              </a:ext>
            </a:extLst>
          </p:cNvPr>
          <p:cNvPicPr>
            <a:picLocks noChangeAspect="1"/>
          </p:cNvPicPr>
          <p:nvPr/>
        </p:nvPicPr>
        <p:blipFill>
          <a:blip r:embed="rId5"/>
          <a:stretch>
            <a:fillRect/>
          </a:stretch>
        </p:blipFill>
        <p:spPr>
          <a:xfrm>
            <a:off x="114505" y="1327548"/>
            <a:ext cx="4686095" cy="2195221"/>
          </a:xfrm>
          <a:prstGeom prst="rect">
            <a:avLst/>
          </a:prstGeom>
        </p:spPr>
      </p:pic>
      <p:pic>
        <p:nvPicPr>
          <p:cNvPr id="8" name="Picture 7">
            <a:extLst>
              <a:ext uri="{FF2B5EF4-FFF2-40B4-BE49-F238E27FC236}">
                <a16:creationId xmlns:a16="http://schemas.microsoft.com/office/drawing/2014/main" id="{776FFD33-3C66-5F75-A9E2-EEFE2B833829}"/>
              </a:ext>
            </a:extLst>
          </p:cNvPr>
          <p:cNvPicPr>
            <a:picLocks noChangeAspect="1"/>
          </p:cNvPicPr>
          <p:nvPr/>
        </p:nvPicPr>
        <p:blipFill rotWithShape="1">
          <a:blip r:embed="rId6"/>
          <a:srcRect t="11056" r="762"/>
          <a:stretch/>
        </p:blipFill>
        <p:spPr>
          <a:xfrm>
            <a:off x="275088" y="4018327"/>
            <a:ext cx="4372414" cy="1788783"/>
          </a:xfrm>
          <a:prstGeom prst="rect">
            <a:avLst/>
          </a:prstGeom>
        </p:spPr>
      </p:pic>
      <p:pic>
        <p:nvPicPr>
          <p:cNvPr id="19" name="Picture 18" descr="Diagram&#10;&#10;Description automatically generated">
            <a:extLst>
              <a:ext uri="{FF2B5EF4-FFF2-40B4-BE49-F238E27FC236}">
                <a16:creationId xmlns:a16="http://schemas.microsoft.com/office/drawing/2014/main" id="{0B92469D-DB8A-DBAF-13E4-6941024BD190}"/>
              </a:ext>
            </a:extLst>
          </p:cNvPr>
          <p:cNvPicPr>
            <a:picLocks noChangeAspect="1"/>
          </p:cNvPicPr>
          <p:nvPr/>
        </p:nvPicPr>
        <p:blipFill rotWithShape="1">
          <a:blip r:embed="rId7">
            <a:extLst>
              <a:ext uri="{28A0092B-C50C-407E-A947-70E740481C1C}">
                <a14:useLocalDpi xmlns:a14="http://schemas.microsoft.com/office/drawing/2010/main" val="0"/>
              </a:ext>
            </a:extLst>
          </a:blip>
          <a:srcRect l="6057" t="9876" r="34560" b="4386"/>
          <a:stretch/>
        </p:blipFill>
        <p:spPr>
          <a:xfrm>
            <a:off x="5749312" y="284954"/>
            <a:ext cx="5757334" cy="5879879"/>
          </a:xfrm>
          <a:prstGeom prst="rect">
            <a:avLst/>
          </a:prstGeom>
        </p:spPr>
      </p:pic>
    </p:spTree>
    <p:extLst>
      <p:ext uri="{BB962C8B-B14F-4D97-AF65-F5344CB8AC3E}">
        <p14:creationId xmlns:p14="http://schemas.microsoft.com/office/powerpoint/2010/main" val="181943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844A73-6DC8-45B8-9630-EC5C04857CC7}"/>
              </a:ext>
            </a:extLst>
          </p:cNvPr>
          <p:cNvSpPr>
            <a:spLocks noGrp="1"/>
          </p:cNvSpPr>
          <p:nvPr>
            <p:ph type="title"/>
          </p:nvPr>
        </p:nvSpPr>
        <p:spPr>
          <a:xfrm>
            <a:off x="279318" y="285177"/>
            <a:ext cx="4124902" cy="1739090"/>
          </a:xfrm>
        </p:spPr>
        <p:txBody>
          <a:bodyPr>
            <a:normAutofit fontScale="90000"/>
          </a:bodyPr>
          <a:lstStyle/>
          <a:p>
            <a:pPr fontAlgn="base"/>
            <a:r>
              <a:rPr lang="da-DK" sz="1600" dirty="0">
                <a:solidFill>
                  <a:schemeClr val="tx2"/>
                </a:solidFill>
              </a:rPr>
              <a:t>Indhold og generelle forbedringer</a:t>
            </a:r>
            <a:br>
              <a:rPr lang="da-DK" sz="1600" dirty="0">
                <a:solidFill>
                  <a:schemeClr val="tx2"/>
                </a:solidFill>
              </a:rPr>
            </a:br>
            <a:br>
              <a:rPr lang="da-DK" sz="1600" dirty="0">
                <a:solidFill>
                  <a:schemeClr val="tx2"/>
                </a:solidFill>
              </a:rPr>
            </a:br>
            <a:r>
              <a:rPr lang="da-DK" sz="1600" dirty="0">
                <a:solidFill>
                  <a:schemeClr val="tx2"/>
                </a:solidFill>
              </a:rPr>
              <a:t>Beboerhus </a:t>
            </a:r>
            <a:br>
              <a:rPr lang="da-DK" sz="1600" dirty="0">
                <a:solidFill>
                  <a:schemeClr val="tx2"/>
                </a:solidFill>
              </a:rPr>
            </a:br>
            <a:br>
              <a:rPr lang="da-DK" sz="1100" dirty="0">
                <a:solidFill>
                  <a:schemeClr val="tx2"/>
                </a:solidFill>
              </a:rPr>
            </a:br>
            <a:r>
              <a:rPr lang="da-DK" sz="1000" b="0" dirty="0">
                <a:solidFill>
                  <a:schemeClr val="tx2"/>
                </a:solidFill>
              </a:rPr>
              <a:t>Møder og aktiviteter for Skyttevængets beboere med henblik på at styrke det sociale fællesskab i afdelingen.</a:t>
            </a:r>
            <a:br>
              <a:rPr lang="da-DK" sz="1000" b="0" dirty="0">
                <a:solidFill>
                  <a:schemeClr val="tx2"/>
                </a:solidFill>
              </a:rPr>
            </a:br>
            <a:br>
              <a:rPr lang="da-DK" sz="1000" b="0" dirty="0">
                <a:solidFill>
                  <a:schemeClr val="tx2"/>
                </a:solidFill>
              </a:rPr>
            </a:br>
            <a:r>
              <a:rPr lang="da-DK" sz="1000" b="0" dirty="0">
                <a:solidFill>
                  <a:schemeClr val="tx2"/>
                </a:solidFill>
              </a:rPr>
              <a:t>Beboerhuset opføres med genbrugsmaterialer fra renoveringen</a:t>
            </a:r>
            <a:br>
              <a:rPr lang="da-DK" sz="1000" b="0" dirty="0">
                <a:solidFill>
                  <a:schemeClr val="tx2"/>
                </a:solidFill>
              </a:rPr>
            </a:br>
            <a:br>
              <a:rPr lang="da-DK" sz="1000" b="0" dirty="0">
                <a:solidFill>
                  <a:schemeClr val="tx2"/>
                </a:solidFill>
              </a:rPr>
            </a:br>
            <a:r>
              <a:rPr lang="da-DK" sz="1000" b="0" dirty="0">
                <a:solidFill>
                  <a:schemeClr val="tx2"/>
                </a:solidFill>
              </a:rPr>
              <a:t>Projektet udvikles i samarbejde med den vindende entreprenør</a:t>
            </a:r>
            <a:br>
              <a:rPr lang="da-DK" sz="1000" b="0" dirty="0">
                <a:solidFill>
                  <a:schemeClr val="tx2"/>
                </a:solidFill>
              </a:rPr>
            </a:br>
            <a:br>
              <a:rPr lang="da-DK" sz="1100" dirty="0">
                <a:solidFill>
                  <a:schemeClr val="tx2"/>
                </a:solidFill>
              </a:rPr>
            </a:br>
            <a:br>
              <a:rPr lang="da-DK" sz="1100" dirty="0">
                <a:solidFill>
                  <a:schemeClr val="tx2"/>
                </a:solidFill>
              </a:rPr>
            </a:br>
            <a:br>
              <a:rPr lang="da-DK" sz="1100" dirty="0">
                <a:solidFill>
                  <a:schemeClr val="tx2"/>
                </a:solidFill>
              </a:rPr>
            </a:br>
            <a:br>
              <a:rPr lang="da-DK" sz="1100" dirty="0">
                <a:solidFill>
                  <a:srgbClr val="566036"/>
                </a:solidFill>
                <a:latin typeface="Italian Plate No2 Expanded"/>
              </a:rPr>
            </a:br>
            <a:br>
              <a:rPr lang="da-DK" sz="1100" dirty="0"/>
            </a:br>
            <a:endParaRPr lang="da-DK" sz="1100" dirty="0"/>
          </a:p>
        </p:txBody>
      </p:sp>
      <p:pic>
        <p:nvPicPr>
          <p:cNvPr id="9" name="Picture 8">
            <a:extLst>
              <a:ext uri="{FF2B5EF4-FFF2-40B4-BE49-F238E27FC236}">
                <a16:creationId xmlns:a16="http://schemas.microsoft.com/office/drawing/2014/main" id="{537680A1-CF81-446C-9734-9E9668679A72}"/>
              </a:ext>
            </a:extLst>
          </p:cNvPr>
          <p:cNvPicPr>
            <a:picLocks noChangeAspect="1"/>
          </p:cNvPicPr>
          <p:nvPr/>
        </p:nvPicPr>
        <p:blipFill rotWithShape="1">
          <a:blip r:embed="rId3"/>
          <a:srcRect r="65181" b="39097"/>
          <a:stretch/>
        </p:blipFill>
        <p:spPr>
          <a:xfrm>
            <a:off x="5211214" y="645954"/>
            <a:ext cx="6469819" cy="5425824"/>
          </a:xfrm>
          <a:prstGeom prst="rect">
            <a:avLst/>
          </a:prstGeom>
        </p:spPr>
      </p:pic>
      <p:pic>
        <p:nvPicPr>
          <p:cNvPr id="10" name="Picture 2" descr="Boligsøgende | KAB">
            <a:extLst>
              <a:ext uri="{FF2B5EF4-FFF2-40B4-BE49-F238E27FC236}">
                <a16:creationId xmlns:a16="http://schemas.microsoft.com/office/drawing/2014/main" id="{11AC106A-C288-4A18-B9DD-BB3196944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27" y="6342907"/>
            <a:ext cx="363991" cy="13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FF348E-1DD8-4FAE-9470-6488838D05FB}"/>
              </a:ext>
            </a:extLst>
          </p:cNvPr>
          <p:cNvPicPr>
            <a:picLocks noChangeAspect="1"/>
          </p:cNvPicPr>
          <p:nvPr/>
        </p:nvPicPr>
        <p:blipFill>
          <a:blip r:embed="rId5"/>
          <a:stretch>
            <a:fillRect/>
          </a:stretch>
        </p:blipFill>
        <p:spPr>
          <a:xfrm>
            <a:off x="279318" y="6252411"/>
            <a:ext cx="5521430" cy="423013"/>
          </a:xfrm>
          <a:prstGeom prst="rect">
            <a:avLst/>
          </a:prstGeom>
        </p:spPr>
      </p:pic>
      <p:pic>
        <p:nvPicPr>
          <p:cNvPr id="4" name="Picture 3">
            <a:extLst>
              <a:ext uri="{FF2B5EF4-FFF2-40B4-BE49-F238E27FC236}">
                <a16:creationId xmlns:a16="http://schemas.microsoft.com/office/drawing/2014/main" id="{332259CC-B2E8-4407-C8A4-301F30F7D2A2}"/>
              </a:ext>
            </a:extLst>
          </p:cNvPr>
          <p:cNvPicPr>
            <a:picLocks noChangeAspect="1"/>
          </p:cNvPicPr>
          <p:nvPr/>
        </p:nvPicPr>
        <p:blipFill>
          <a:blip r:embed="rId6"/>
          <a:stretch>
            <a:fillRect/>
          </a:stretch>
        </p:blipFill>
        <p:spPr>
          <a:xfrm>
            <a:off x="376743" y="2266629"/>
            <a:ext cx="3859697" cy="3654021"/>
          </a:xfrm>
          <a:prstGeom prst="rect">
            <a:avLst/>
          </a:prstGeom>
        </p:spPr>
      </p:pic>
    </p:spTree>
    <p:extLst>
      <p:ext uri="{BB962C8B-B14F-4D97-AF65-F5344CB8AC3E}">
        <p14:creationId xmlns:p14="http://schemas.microsoft.com/office/powerpoint/2010/main" val="1866940715"/>
      </p:ext>
    </p:extLst>
  </p:cSld>
  <p:clrMapOvr>
    <a:masterClrMapping/>
  </p:clrMapOvr>
</p:sld>
</file>

<file path=ppt/theme/theme1.xml><?xml version="1.0" encoding="utf-8"?>
<a:theme xmlns:a="http://schemas.openxmlformats.org/drawingml/2006/main" name="1_Office Theme">
  <a:themeElements>
    <a:clrScheme name="Arkitema 2">
      <a:dk1>
        <a:srgbClr val="424242"/>
      </a:dk1>
      <a:lt1>
        <a:srgbClr val="FFFFFF"/>
      </a:lt1>
      <a:dk2>
        <a:srgbClr val="44546A"/>
      </a:dk2>
      <a:lt2>
        <a:srgbClr val="E7E6E6"/>
      </a:lt2>
      <a:accent1>
        <a:srgbClr val="97A6B3"/>
      </a:accent1>
      <a:accent2>
        <a:srgbClr val="7C9D96"/>
      </a:accent2>
      <a:accent3>
        <a:srgbClr val="C96763"/>
      </a:accent3>
      <a:accent4>
        <a:srgbClr val="CB7651"/>
      </a:accent4>
      <a:accent5>
        <a:srgbClr val="FFBB59"/>
      </a:accent5>
      <a:accent6>
        <a:srgbClr val="33333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kitema 2">
    <a:dk1>
      <a:srgbClr val="424242"/>
    </a:dk1>
    <a:lt1>
      <a:srgbClr val="FFFFFF"/>
    </a:lt1>
    <a:dk2>
      <a:srgbClr val="44546A"/>
    </a:dk2>
    <a:lt2>
      <a:srgbClr val="E7E6E6"/>
    </a:lt2>
    <a:accent1>
      <a:srgbClr val="97A6B3"/>
    </a:accent1>
    <a:accent2>
      <a:srgbClr val="7C9D96"/>
    </a:accent2>
    <a:accent3>
      <a:srgbClr val="C96763"/>
    </a:accent3>
    <a:accent4>
      <a:srgbClr val="CB7651"/>
    </a:accent4>
    <a:accent5>
      <a:srgbClr val="FFBB59"/>
    </a:accent5>
    <a:accent6>
      <a:srgbClr val="333333"/>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7130</TotalTime>
  <Words>2828</Words>
  <Application>Microsoft Office PowerPoint</Application>
  <PresentationFormat>Widescreen</PresentationFormat>
  <Paragraphs>64</Paragraphs>
  <Slides>24</Slides>
  <Notes>24</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24</vt:i4>
      </vt:variant>
    </vt:vector>
  </HeadingPairs>
  <TitlesOfParts>
    <vt:vector size="29" baseType="lpstr">
      <vt:lpstr>Arial</vt:lpstr>
      <vt:lpstr>Calibri</vt:lpstr>
      <vt:lpstr>Italian Plate No2 Expanded</vt:lpstr>
      <vt:lpstr>System Font Regular</vt:lpstr>
      <vt:lpstr>1_Office Theme</vt:lpstr>
      <vt:lpstr>Skyttevænget   Informationsmøde   Onsdag, den 25. januar 2023, Kl. 18 - 20                </vt:lpstr>
      <vt:lpstr>Velkommen   Præsentation  Status på helhedsplanen  Tidsplan   Økonomi  Indhold og generelle forbedringer  Genhusning   Spørgsmål        </vt:lpstr>
      <vt:lpstr>Status  Tidsplan         </vt:lpstr>
      <vt:lpstr>Status  Økonomi         </vt:lpstr>
      <vt:lpstr>Status Økonomi         </vt:lpstr>
      <vt:lpstr>Indhold og generelle forbedringer Hvad er der kommet til?  Tag og varmeisolering Udtjent levetid  Store driftsomkostninger  Arbejdsmiljø Totaløkonomisk beregning  Lang levetid + 60 år  Køkkenbordplader Alle får ny køkkenbordplade, stålvask og vandhane  Kælder Nye depotrum med stålvægge  Grøn Screening 5% ekstra støtte fra LBF  Solceller på blok 6 til vaskeriet Varmeisolering mod kælder Støtte til vinduer Støtte til efterisolering mod tag Støtte til varmeisolering af vand og varmerør   FBK Frivillig Bæredygtighedsklasse  Vurdering af klimapåvirkning Ressourcebesparelser på byggepladsen Totaløkonomi opførelse, drift og vedligehold Drift og vedligehold Problematiske stoffer (Maling uden farlig kemi) Afgasning fra materialer til indeklimaet (Materialer uden kemiske stoffer)  Eftervisning af dagslys (Franske altaner og større glasareal) Støj fra ventilationsanlæg (Ingen støj fra indblæsning i opholdsrum) Rumakustik (Ikke relevant ved renovering)  Hvad er ændret siden sidst ? Tilgængelighedsboliger i blok 8 udgår (Sandhusvej 33) Kloakker renoveres i mindre omfang Fast bruservæg og fliser på teknikskakt udgår            </vt:lpstr>
      <vt:lpstr>Indhold og generelle forbedringer   Tidsplan for byggeriet  Rækkefølge og tidsplan er bestemt så flest mulige beboere kan genhuses i Skyttevænget.   Tidsplanen er foreløbig og kan ændre sig.</vt:lpstr>
      <vt:lpstr>Indhold og generelle forbedringer  Udearealer og haver  </vt:lpstr>
      <vt:lpstr>Indhold og generelle forbedringer  Beboerhus   Møder og aktiviteter for Skyttevængets beboere med henblik på at styrke det sociale fællesskab i afdelingen.  Beboerhuset opføres med genbrugsmaterialer fra renoveringen  Projektet udvikles i samarbejde med den vindende entreprenør      </vt:lpstr>
      <vt:lpstr>Indhold og generelle forbedringer  Klimaskærm    Nyt tag og varmeisolering, nye tagrender og nedløb  Hulmursisolering i facader og gavle  Reparation af murværk og fuger  Nye vinduer med 3 lag glas  Franske altaner på 1 og 2 sal, udadgående terrassedøre i stue  Varmeisolering mod kælder  Nye kælderrum med metalvægge        </vt:lpstr>
      <vt:lpstr>Indhold og generelle forbedringer Bæredygtige tiltag  Solenergi Solceller på blok 6  - klimavenlig strøm til fællesvaskeri   Energibesparelser CO₂  Varmeisolering loftrum kælder facader  Nye effektive vinduer  Varmeisolering teknik Tættere facade Mindre energiforbrug til opvarmning af bygninger og varmt vand Besparelser på varmeregningen  Samtlige energitiltag flytter bebyggelsens energimærke fra nuværende E til fremtidigt C efter renoveringen.  Vandbesparelser Mindre vandforbrug på toiletskyl og vandhaner  Individuelle vandmåler - du betaler kun for dit eget forbrug Besparelser på vandregningen  Indeklima Behovstyret ventilation med CO₂ måling Rene byggematerialer uden kemi naturmaling kalkmørtel  Bedre indeklima varme, lys og luft  Genbrug Mursten  Vinduesplader Gulvbrædder Døre   Byggeplads Energibesparelser vand og el Transport af byggematerialer og jord  Biodiversitet  Mere natur og blomstrende planter  Social Beboerhus Krav om 14% lærlinge Sikring imod social dumping  Lommepengejob   Besparelser på driftsomkostninger        </vt:lpstr>
      <vt:lpstr>Indhold og generelle forbedringer Dagslys   Enkelt greb i forbindelse med udskiftning af vinduer  forbedrer dagslysniveauet og kontakten til omgivelserne Løsningen genererer mursten til genbrug    </vt:lpstr>
      <vt:lpstr>Indhold og generelle forbedringer Badeværelse  Alle boliger får et helt nyt badeværelse, som er opdelt i brusebad, toilet og håndvask.   De fleste badeværelser udvides ved at flytte væggen lidt ud i entréen. De boliger, som i dag har små indeliggende badeværelser, bliver helt ombygget, så der er plads til et større badeværelse og et helt nyt køkken.   Alle vægge beklædes med hvide glaserede fliser. Gulvet beklædes med skridsikre gulvfliser.   Du kan selv vælge mellem seks forskellige farver gulvfliser til dit nye badeværelse.   </vt:lpstr>
      <vt:lpstr>Indhold og generelle forbedringer Køkken  Alle boliger får ny bordplade og stålvask.   Du kan selv vælge mellem seks forskellige farver på din nye køkkenbordplade.  Det kan blive nødvendigt at fjerne eller ombygge køkkenskabe, som ikke passer ind med de nye installationer.   I de 52 boliger, som i dag har små indeliggende badeværelser, nedrives de nuværende køkkener for at få plads til et nyt bad. Køkkenet indrettes alt efter boligtypen, i et nyt rum med adgang fra  værelse eller inde i opholdsrummet   </vt:lpstr>
      <vt:lpstr>Indhold og generelle forbedringer Boligtyper  Der er i dag 340 boliger i Skyttevænget, efter renoveringen vil der være 316 boliger. Det skyldes at 48 mindre boliger sammenlægges til 24 store boliger.  Standardboliger: Der er 213 boligtyper, der efter renoveringen vil få det samme nye badeværelse som er bygget i prøveboligen:   Boligtype A, findes i blok 1, 2 og 3. Der er i alt 60 stk. af denne type.  Boligtype B/C, findes i blok 2 til 9. Der er i alt 108 stk. af denne type. Boligtype D og E, findes kun i Blok 10. Der er i alt 27 stk. af denne type.  Boligtype G17 i blok 9 og G22 i blok 7, er gavlboliger med bad og køkken tilsvarende boligtype B/C.  Boligtype H1 og H2 i blok 2, H4 i blok 3 og H10 i blok 9, er hjørneboliger med bad og køkken tilsvarende boligtype B/C.    Åben plan: Alle de boliger som i dag har små indeliggende badeværelser, bliver helt ombygget, så der er plads til et større badeværelse og et helt nyt køkken. I alt 67 boliger får en helt ny, åben planløsning:   Gavlboliger, i alt 43 stk. G1 og G2 i blok 2, G3 og G4 i blok 3, G5 i blok 4, G8 og G9 i blok 5, G10, G11, G12 og G13 i blok 6, G15 og G16 i blok 8, samt G18 og G19 i blok 9. Hjørneboliger, i alt 24 stk. H3 i blok 3, H5 og H6 i blok 5, H7 og H8 i blok 8, H9 i blok 9, samt H13 og H14 i blok 6..    Unikke boliger: I alt 12 boliger er i dag helt unikke. Disse boliger bliver helt ombygget, så der er plads til et større badeværelse og et helt nyt køkken.     Boligtype G20 i blok 10 og G23 i blok 7, samt Boligtype H11 og H12 i blok 10.  Tilgængelighedsboliger: I alt 48 boliger sammenlægges til 24 store tilgængelighedsboliger. Trapperummet ombygges så der bliver plads til elevator. </vt:lpstr>
      <vt:lpstr>Indhold og generelle forbedringer  Boligtype A   Boligtype A findes i blok 1, 2 og 3.  Badeværelset udvides ved at flytte vægen lidt ud i entréen.   Det nye ventilationsanlæg fordeler sig vandret over nyt nedhængt loft i entré og bad og til emhætten i køkkenet i skørt over køkkenbordet.   Den lodrette skakt til ventilation etableres i entré på 1 og 2 sal. Hvis der er skabe i entré på 1 og 2 sal. skal de derfor nedrives og fjernes. I køkkenet nedrives de eksisterende ventilationskanaler.  I køkken over komfuret opsættes nyt overskab med emhætte. Eksisterende faldstamme og vandrør flyttes til ny lodret skakt i entré og der kommer ny bordplade med stålvask og vandhane.  Hvert rum vil blive udstyret med nye radiatorer og stigstrenge. I opholdsrummet flyttes varmeapparatet væk fra vinduet hvor der kommer fransk altan eller terrassedør.    Boligerne får helt nye sikre elinstallationer. Alle værelser og køkken suppleres med flere dobbelte stikkontakter. I badeværelser kommer der også en stikkontakt. De nye installationer føres synligt på vægge.   Der opsættes røgalarm i entré.    </vt:lpstr>
      <vt:lpstr>Indhold og generelle forbedringer  Boligtype B og C  Boligtype B/C findes i de fleste blokke.   Badeværelset udvides ved at flytte vægen lidt ud i entréen.    Det nye ventilationsanlæg fordeler sig vandret over nyt nedhængt loft i entré og bad og til lodret skakt gennem skørt på bagvæggen i køkkenet. Den lodrette skakt til ventilation etableres i køkken på 1 og 2 sal. Hvis der er højskabe i køkkenet på 1 og 2 sal. skal de derfor nedrives og fjernes.   I køkken over komfuret opsættes nyt overskab med emhætte. Eksisterende faldstamme og vandrør flyttes til ny lodret skakt i bad og der kommer ny bordplade med stålvask og vandhane.    Hvert rum vil blive udstyret med nye radiatorer og stigstrenge. I opholdsrummet flyttes varmeapparatet væk fra vinduet hvor der kommer fransk altan eller terrassedør.     Boligerne får helt nye sikre elinstallationer. Alle værelser og køkken suppleres med flere dobbelte stikkontakter. I badeværelser kommer der også en stikkontakt. De nye installationer føres synligt på vægge.   Der opsættes røgalarm i entré.     </vt:lpstr>
      <vt:lpstr>Indhold og generelle forbedringer Boligtype D og E  Boligtype D og E findes i blok 10.   Badeværelset udvides ved at flytte vægen lidt ud i entréen.    Det nye ventilationsanlæg fordeler sig vandret over nyt nedhængt loft i entré og bad. Den lodrette skakt til ventilation etableres i entré på 1 og 2 sal. Hvis der er skabe i entré på 1 og 2 sal. skal de derfor nedrives og fjernes.   I køkken over komfuret opsættes nyt overskab med emhætte. Eksisterende faldstamme og vandrør flyttes til ny lodret skakt i bad og der kommer ny bordplade med stålvask og vandhane.    Hvert rum vil blive udstyret med nye radiatorer og stigstrenge. I opholdsrummet flyttes varmeapparatet væk fra vinduet hvor der kommer fransk altan eller terrassedør.     Boligerne får helt nye sikre elinstallationer. Alle værelser og køkken suppleres med flere dobbelte stikkontakter. I badeværelser kommer der også en stikkontakt. De nye installationer føres synligt på vægge.   Der opsættes røgalarm i entré.       </vt:lpstr>
      <vt:lpstr>Indhold og generelle forbedringer Boligtype G  I gavlboliger med indeliggende baderum er der ikke plads til at indrette bruseplads. Her opbygges derfor helt nyt indeliggende badeværelser og helt nyt køkken.    Badeværelset får adgang fra gangen.   Det nye køkken indrettes med adgang fra opholdsrummet. De store gavlboliger ombygges så det nye køkken får forbindelse med opholdsrummet. De unikke gavlboliger G20 og G22 ombygges med køkken i opholdsrummet   Det nye ventilationsanlæg fordeler sig vandret over nedhængt loft i bad og skørt i køkken. Den lodrette skakt til ventilation etableres i teknikskakt mellem køkken og bad.    Hvert rum vil blive udstyret med nye radiatorer og stigstrenge. I opholdsrummet flyttes varmeapparatet væk fra vinduet hvor der kommer fransk altan eller terrassedør.   Boligerne får helt nye sikre elinstallationer. Alle værelser og køkken suppleres med flere dobbelte stikkontakter. I badeværelser kommer der også en stikkontakt. De nye installationer føres synligt på vægge.   Der opsættes røgalarm i entré.    </vt:lpstr>
      <vt:lpstr>Indhold og generelle forbedringer Boligtype H  Hjørneboligerne er meget forskellige men de kan, lidt forenklet, opdeles i fire typer:   1) Hjørneboliger med bad og køkken tilsvarende boligtype B/C, renoveres overordnet som det fremgår af planchen: BOLIGTYPE B/C   2) Hjørneboliger med bad og køkken tilsvarende boligtype G, renoveres overordnet som det fremgår af planchen: GAVLBOLIGER   3) Hjørneboliger benævnt ÅBEN PLANLØSNING: Det nye store badeværelse indrettes i en del af det eksisterende køkken. Opholdsrummet udvides med helt nyt køkken på vægen mod gangen.  Det nye ventilationsanlæg fordeler sig vandret over nyt nedhængt loft i entré og bad. Den lodrette skakt til ventilation etableres i værelse på 1 og 2 sal.    4) Hjørneboligerne i blok 10 ombygges ved at den ene bolig udvides så der er plads til nyt bad og den anden får indrettet nyt bad i en del af værelset.   Alle rum vil blive udstyret med nye radiatorer og stigstrenge. I opholdsrummet flyttes varmeapparatet væk fra vinduet hvor der kommer fransk altan eller terrassedør.    Boligerne får helt nye sikre elinstallationer. Alle værelser og køkken suppleres med flere dobbelte stikkontakter. I badeværelser kommer der også en stikkontakt. De nye installationer føres synligt på vægge.   Der opsættes røgalarm i entré.   Alle hjørneboliger i stueetagen som har opholdsrum mod havesiden, får terrassedør og adgang til fællesarealerne.    </vt:lpstr>
      <vt:lpstr>Indhold og generelle forbedringer Sammenlagte Boliger Boligtype T  Der etableres 24 store veldisponerede og nyindrettede tilgængelighedsboliger på ca. 110 m² og med 4 rum. Boligerne vil udgøre ca. 7,5 % af det samlede boligudbud. Boligerne er placeret i 4 udvalgte etageblokke, hvor der etableres elevator og niveaufri adgang til alle boligerne.    Udvidelsen af arealet i tilgængelighedsboligerne og etablering af elevator, opnås ved at nedlægge i alt 48 eksisterende 2-rumsboliger.    Haver i stueboligerne udvides tilsvarende. Kælderlokaler indrettes med depoter og fællesrum.   Der opbygges helt nyt trapperum med en centralt placeret glasinddækket elevator. Niveufri adgang fra terræn til trapperum med rampe og bredere udadgående hoveddør.    Boliger indrettes generelt niveaufri med bredere døre og indretning som sikrer en venderadius på 1,5 m. Der etableres stort vestvendt køkken/alrum stor entré og stort badeværelse med plads til vaskesøjle.    Overflader og materialer bliver som eksisterende og som de øvrige boliger med gulve i lakeret bøgeparket, rammedøre, fliser på gulv og vægge i baderum.   Teknik, sanitet og blandingsbatterier, køkkenskabe og bordplade osv. er magen til alle de øvrige boliger i bebyggelsen.       </vt:lpstr>
      <vt:lpstr>Genhusning  Tidsplan for byggeriet og genhusning  Rækkefølge og tidsplan er bestemt så flest mulige beboere kan genhuses i Skyttevænget.  Tidsplanen er foreløbig og kan ændre sig.</vt:lpstr>
      <vt:lpstr>Spørgsmål?   Hvor kan du få mere at vide?  Ejendomskontoret  Prøveboligen Vaskeriet Hjemmesiden   https://www.sab-bolig.dk/boligafdelinger/alfabetisk-oversigt/skyttevaenget               Tak for i aften </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Friberg Sørup</dc:creator>
  <cp:lastModifiedBy>Jesper Birn Lindeberg</cp:lastModifiedBy>
  <cp:revision>192</cp:revision>
  <cp:lastPrinted>2023-01-24T09:38:50Z</cp:lastPrinted>
  <dcterms:created xsi:type="dcterms:W3CDTF">2021-05-17T06:16:13Z</dcterms:created>
  <dcterms:modified xsi:type="dcterms:W3CDTF">2023-01-24T14:36:39Z</dcterms:modified>
</cp:coreProperties>
</file>