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1" r:id="rId2"/>
    <p:sldId id="284" r:id="rId3"/>
    <p:sldId id="304" r:id="rId4"/>
    <p:sldId id="345" r:id="rId5"/>
    <p:sldId id="286" r:id="rId6"/>
    <p:sldId id="306" r:id="rId7"/>
    <p:sldId id="308" r:id="rId8"/>
    <p:sldId id="301" r:id="rId9"/>
    <p:sldId id="349" r:id="rId10"/>
    <p:sldId id="313" r:id="rId11"/>
    <p:sldId id="316" r:id="rId12"/>
    <p:sldId id="317" r:id="rId13"/>
    <p:sldId id="318" r:id="rId14"/>
    <p:sldId id="332" r:id="rId15"/>
    <p:sldId id="348" r:id="rId16"/>
    <p:sldId id="319" r:id="rId17"/>
    <p:sldId id="321" r:id="rId18"/>
    <p:sldId id="322" r:id="rId19"/>
    <p:sldId id="323" r:id="rId20"/>
    <p:sldId id="324" r:id="rId21"/>
    <p:sldId id="325" r:id="rId22"/>
    <p:sldId id="347" r:id="rId23"/>
    <p:sldId id="326" r:id="rId24"/>
    <p:sldId id="329" r:id="rId25"/>
    <p:sldId id="330" r:id="rId26"/>
    <p:sldId id="331" r:id="rId27"/>
    <p:sldId id="351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980">
          <p15:clr>
            <a:srgbClr val="A4A3A4"/>
          </p15:clr>
        </p15:guide>
        <p15:guide id="7" pos="7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83"/>
    <a:srgbClr val="005A9B"/>
    <a:srgbClr val="D2D3D4"/>
    <a:srgbClr val="8E8684"/>
    <a:srgbClr val="8FCAE7"/>
    <a:srgbClr val="EFAB00"/>
    <a:srgbClr val="8FC18A"/>
    <a:srgbClr val="CCB02A"/>
    <a:srgbClr val="4A4E54"/>
    <a:srgbClr val="B8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emlayout 1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5" autoAdjust="0"/>
    <p:restoredTop sz="94361" autoAdjust="0"/>
  </p:normalViewPr>
  <p:slideViewPr>
    <p:cSldViewPr snapToGrid="0" showGuides="1">
      <p:cViewPr varScale="1">
        <p:scale>
          <a:sx n="107" d="100"/>
          <a:sy n="107" d="100"/>
        </p:scale>
        <p:origin x="114" y="168"/>
      </p:cViewPr>
      <p:guideLst>
        <p:guide pos="3840"/>
        <p:guide orient="horz" pos="3980"/>
        <p:guide pos="733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4FDFE10-849F-45C5-BA6E-0E30940CE12F}" type="datetimeFigureOut">
              <a:rPr lang="da-DK" smtClean="0"/>
              <a:t>03-09-2020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28EB5556-9A1D-4B71-BF33-123828A9E756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44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03-09-2020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781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3403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615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0571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388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6654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7869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2966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8736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1840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4218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937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622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386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5690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9432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2524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5558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7725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5970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2496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9796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719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2286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2592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1054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4188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0523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0090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4901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0954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516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925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6958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349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608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911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735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urth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381"/>
              <a:gd name="connsiteX1" fmla="*/ 12193200 w 12193200"/>
              <a:gd name="connsiteY1" fmla="*/ 0 h 6860381"/>
              <a:gd name="connsiteX2" fmla="*/ 12192000 w 12193200"/>
              <a:gd name="connsiteY2" fmla="*/ 4450556 h 6860381"/>
              <a:gd name="connsiteX3" fmla="*/ 7278052 w 12193200"/>
              <a:gd name="connsiteY3" fmla="*/ 6860381 h 6860381"/>
              <a:gd name="connsiteX4" fmla="*/ 0 w 12193200"/>
              <a:gd name="connsiteY4" fmla="*/ 6858000 h 6860381"/>
              <a:gd name="connsiteX5" fmla="*/ 0 w 12193200"/>
              <a:gd name="connsiteY5" fmla="*/ 0 h 6860381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7567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756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E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0" y="2232000"/>
            <a:ext cx="8348400" cy="4629600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8428" h="4624083">
                <a:moveTo>
                  <a:pt x="0" y="4624083"/>
                </a:moveTo>
                <a:lnTo>
                  <a:pt x="0" y="0"/>
                </a:lnTo>
                <a:lnTo>
                  <a:pt x="8348428" y="4095393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6A83"/>
          </a:solidFill>
        </p:spPr>
        <p:txBody>
          <a:bodyPr vert="horz" lIns="432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4499058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98971" y="428"/>
            <a:ext cx="2699646" cy="181833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9837"/>
              <a:gd name="connsiteX1" fmla="*/ 10000 w 10000"/>
              <a:gd name="connsiteY1" fmla="*/ 0 h 9837"/>
              <a:gd name="connsiteX2" fmla="*/ 6638 w 10000"/>
              <a:gd name="connsiteY2" fmla="*/ 9837 h 9837"/>
              <a:gd name="connsiteX3" fmla="*/ 0 w 10000"/>
              <a:gd name="connsiteY3" fmla="*/ 0 h 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837">
                <a:moveTo>
                  <a:pt x="0" y="0"/>
                </a:moveTo>
                <a:lnTo>
                  <a:pt x="10000" y="0"/>
                </a:lnTo>
                <a:lnTo>
                  <a:pt x="6638" y="98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540000" tIns="216000" rIns="216000" bIns="0" anchor="t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4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ondaryColor"/>
          <p:cNvSpPr/>
          <p:nvPr userDrawn="1"/>
        </p:nvSpPr>
        <p:spPr>
          <a:xfrm>
            <a:off x="0" y="0"/>
            <a:ext cx="1219616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12192000 w 12193200"/>
              <a:gd name="connsiteY3" fmla="*/ 4450556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06330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4458"/>
              <a:gd name="connsiteY0" fmla="*/ 0 h 6858000"/>
              <a:gd name="connsiteX1" fmla="*/ 12193200 w 12194458"/>
              <a:gd name="connsiteY1" fmla="*/ 0 h 6858000"/>
              <a:gd name="connsiteX2" fmla="*/ 12194458 w 12194458"/>
              <a:gd name="connsiteY2" fmla="*/ 1894040 h 6858000"/>
              <a:gd name="connsiteX3" fmla="*/ 7272721 w 12194458"/>
              <a:gd name="connsiteY3" fmla="*/ 6858000 h 6858000"/>
              <a:gd name="connsiteX4" fmla="*/ 0 w 12194458"/>
              <a:gd name="connsiteY4" fmla="*/ 6858000 h 6858000"/>
              <a:gd name="connsiteX5" fmla="*/ 0 w 12194458"/>
              <a:gd name="connsiteY5" fmla="*/ 0 h 6858000"/>
              <a:gd name="connsiteX0" fmla="*/ 0 w 12204732"/>
              <a:gd name="connsiteY0" fmla="*/ 0 h 6858000"/>
              <a:gd name="connsiteX1" fmla="*/ 12193200 w 12204732"/>
              <a:gd name="connsiteY1" fmla="*/ 0 h 6858000"/>
              <a:gd name="connsiteX2" fmla="*/ 12204732 w 12204732"/>
              <a:gd name="connsiteY2" fmla="*/ 1883766 h 6858000"/>
              <a:gd name="connsiteX3" fmla="*/ 7272721 w 12204732"/>
              <a:gd name="connsiteY3" fmla="*/ 6858000 h 6858000"/>
              <a:gd name="connsiteX4" fmla="*/ 0 w 12204732"/>
              <a:gd name="connsiteY4" fmla="*/ 6858000 h 6858000"/>
              <a:gd name="connsiteX5" fmla="*/ 0 w 12204732"/>
              <a:gd name="connsiteY5" fmla="*/ 0 h 6858000"/>
              <a:gd name="connsiteX0" fmla="*/ 0 w 12196160"/>
              <a:gd name="connsiteY0" fmla="*/ 0 h 6858000"/>
              <a:gd name="connsiteX1" fmla="*/ 12193200 w 12196160"/>
              <a:gd name="connsiteY1" fmla="*/ 0 h 6858000"/>
              <a:gd name="connsiteX2" fmla="*/ 12196160 w 12196160"/>
              <a:gd name="connsiteY2" fmla="*/ 1883766 h 6858000"/>
              <a:gd name="connsiteX3" fmla="*/ 7272721 w 12196160"/>
              <a:gd name="connsiteY3" fmla="*/ 6858000 h 6858000"/>
              <a:gd name="connsiteX4" fmla="*/ 0 w 12196160"/>
              <a:gd name="connsiteY4" fmla="*/ 6858000 h 6858000"/>
              <a:gd name="connsiteX5" fmla="*/ 0 w 1219616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160" h="6858000">
                <a:moveTo>
                  <a:pt x="0" y="0"/>
                </a:moveTo>
                <a:lnTo>
                  <a:pt x="12193200" y="0"/>
                </a:lnTo>
                <a:cubicBezTo>
                  <a:pt x="12193619" y="631347"/>
                  <a:pt x="12195741" y="1252419"/>
                  <a:pt x="12196160" y="1883766"/>
                </a:cubicBezTo>
                <a:lnTo>
                  <a:pt x="7272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0" y="858644"/>
            <a:ext cx="8880810" cy="6002956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0840" h="4624083">
                <a:moveTo>
                  <a:pt x="0" y="4624083"/>
                </a:moveTo>
                <a:lnTo>
                  <a:pt x="0" y="0"/>
                </a:lnTo>
                <a:lnTo>
                  <a:pt x="8880840" y="3365952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6A83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pos="257" userDrawn="1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rd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60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Ligebenet trekant 8"/>
          <p:cNvSpPr/>
          <p:nvPr userDrawn="1"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rimaryColor"/>
          <p:cNvSpPr txBox="1">
            <a:spLocks/>
          </p:cNvSpPr>
          <p:nvPr userDrawn="1"/>
        </p:nvSpPr>
        <p:spPr>
          <a:xfrm>
            <a:off x="0" y="2646131"/>
            <a:ext cx="7915600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600" h="4211869">
                <a:moveTo>
                  <a:pt x="0" y="0"/>
                </a:moveTo>
                <a:lnTo>
                  <a:pt x="7915600" y="3891796"/>
                </a:lnTo>
                <a:lnTo>
                  <a:pt x="7259309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6A83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1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AE7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722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6457950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645795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1072243"/>
                </a:lnTo>
                <a:lnTo>
                  <a:pt x="6457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PrimaryColor"/>
          <p:cNvSpPr txBox="1">
            <a:spLocks/>
          </p:cNvSpPr>
          <p:nvPr userDrawn="1"/>
        </p:nvSpPr>
        <p:spPr>
          <a:xfrm>
            <a:off x="-1" y="2646131"/>
            <a:ext cx="7153275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6465094 w 7915600"/>
              <a:gd name="connsiteY4" fmla="*/ 4211869 h 4211869"/>
              <a:gd name="connsiteX5" fmla="*/ 0 w 7915600"/>
              <a:gd name="connsiteY5" fmla="*/ 4211574 h 4211869"/>
              <a:gd name="connsiteX6" fmla="*/ 0 w 7915600"/>
              <a:gd name="connsiteY6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6465094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153275"/>
              <a:gd name="connsiteY0" fmla="*/ 0 h 4211869"/>
              <a:gd name="connsiteX1" fmla="*/ 7153275 w 7153275"/>
              <a:gd name="connsiteY1" fmla="*/ 3514163 h 4211869"/>
              <a:gd name="connsiteX2" fmla="*/ 6465094 w 7153275"/>
              <a:gd name="connsiteY2" fmla="*/ 4211869 h 4211869"/>
              <a:gd name="connsiteX3" fmla="*/ 0 w 7153275"/>
              <a:gd name="connsiteY3" fmla="*/ 4211574 h 4211869"/>
              <a:gd name="connsiteX4" fmla="*/ 0 w 7153275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275" h="4211869">
                <a:moveTo>
                  <a:pt x="0" y="0"/>
                </a:moveTo>
                <a:lnTo>
                  <a:pt x="7153275" y="3514163"/>
                </a:lnTo>
                <a:lnTo>
                  <a:pt x="6465094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6A83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CCB02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6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21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3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9662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bille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urthColor"/>
          <p:cNvSpPr/>
          <p:nvPr userDrawn="1"/>
        </p:nvSpPr>
        <p:spPr>
          <a:xfrm>
            <a:off x="0" y="0"/>
            <a:ext cx="12193200" cy="6860458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3056179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83217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53072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60458">
                <a:moveTo>
                  <a:pt x="0" y="0"/>
                </a:moveTo>
                <a:lnTo>
                  <a:pt x="12193200" y="0"/>
                </a:lnTo>
                <a:lnTo>
                  <a:pt x="12192000" y="2353072"/>
                </a:lnTo>
                <a:lnTo>
                  <a:pt x="3036515" y="686045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E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18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1" y="1929161"/>
            <a:ext cx="6539663" cy="4932439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3035720 w 8348428"/>
              <a:gd name="connsiteY4" fmla="*/ 4623012 h 4624083"/>
              <a:gd name="connsiteX5" fmla="*/ 0 w 8348428"/>
              <a:gd name="connsiteY5" fmla="*/ 4624083 h 4624083"/>
              <a:gd name="connsiteX0" fmla="*/ 0 w 8437440"/>
              <a:gd name="connsiteY0" fmla="*/ 4624083 h 4624083"/>
              <a:gd name="connsiteX1" fmla="*/ 0 w 8437440"/>
              <a:gd name="connsiteY1" fmla="*/ 0 h 4624083"/>
              <a:gd name="connsiteX2" fmla="*/ 8437440 w 8437440"/>
              <a:gd name="connsiteY2" fmla="*/ 3898153 h 4624083"/>
              <a:gd name="connsiteX3" fmla="*/ 7275300 w 8437440"/>
              <a:gd name="connsiteY3" fmla="*/ 4622421 h 4624083"/>
              <a:gd name="connsiteX4" fmla="*/ 3035720 w 8437440"/>
              <a:gd name="connsiteY4" fmla="*/ 4623012 h 4624083"/>
              <a:gd name="connsiteX5" fmla="*/ 0 w 8437440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8453624 w 8453624"/>
              <a:gd name="connsiteY2" fmla="*/ 3890567 h 4624083"/>
              <a:gd name="connsiteX3" fmla="*/ 7275300 w 8453624"/>
              <a:gd name="connsiteY3" fmla="*/ 4622421 h 4624083"/>
              <a:gd name="connsiteX4" fmla="*/ 3035720 w 8453624"/>
              <a:gd name="connsiteY4" fmla="*/ 4623012 h 4624083"/>
              <a:gd name="connsiteX5" fmla="*/ 0 w 8453624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6539685 w 8453624"/>
              <a:gd name="connsiteY2" fmla="*/ 3005715 h 4624083"/>
              <a:gd name="connsiteX3" fmla="*/ 8453624 w 8453624"/>
              <a:gd name="connsiteY3" fmla="*/ 3890567 h 4624083"/>
              <a:gd name="connsiteX4" fmla="*/ 7275300 w 8453624"/>
              <a:gd name="connsiteY4" fmla="*/ 4622421 h 4624083"/>
              <a:gd name="connsiteX5" fmla="*/ 3035720 w 8453624"/>
              <a:gd name="connsiteY5" fmla="*/ 4623012 h 4624083"/>
              <a:gd name="connsiteX6" fmla="*/ 0 w 8453624"/>
              <a:gd name="connsiteY6" fmla="*/ 4624083 h 4624083"/>
              <a:gd name="connsiteX0" fmla="*/ 0 w 7275300"/>
              <a:gd name="connsiteY0" fmla="*/ 4624083 h 4624083"/>
              <a:gd name="connsiteX1" fmla="*/ 0 w 7275300"/>
              <a:gd name="connsiteY1" fmla="*/ 0 h 4624083"/>
              <a:gd name="connsiteX2" fmla="*/ 6539685 w 7275300"/>
              <a:gd name="connsiteY2" fmla="*/ 3005715 h 4624083"/>
              <a:gd name="connsiteX3" fmla="*/ 7275300 w 7275300"/>
              <a:gd name="connsiteY3" fmla="*/ 4622421 h 4624083"/>
              <a:gd name="connsiteX4" fmla="*/ 3035720 w 7275300"/>
              <a:gd name="connsiteY4" fmla="*/ 4623012 h 4624083"/>
              <a:gd name="connsiteX5" fmla="*/ 0 w 7275300"/>
              <a:gd name="connsiteY5" fmla="*/ 4624083 h 4624083"/>
              <a:gd name="connsiteX0" fmla="*/ 0 w 6539685"/>
              <a:gd name="connsiteY0" fmla="*/ 4624083 h 4624083"/>
              <a:gd name="connsiteX1" fmla="*/ 0 w 6539685"/>
              <a:gd name="connsiteY1" fmla="*/ 0 h 4624083"/>
              <a:gd name="connsiteX2" fmla="*/ 6539685 w 6539685"/>
              <a:gd name="connsiteY2" fmla="*/ 3005715 h 4624083"/>
              <a:gd name="connsiteX3" fmla="*/ 3035720 w 6539685"/>
              <a:gd name="connsiteY3" fmla="*/ 4623012 h 4624083"/>
              <a:gd name="connsiteX4" fmla="*/ 0 w 653968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685" h="4624083">
                <a:moveTo>
                  <a:pt x="0" y="4624083"/>
                </a:moveTo>
                <a:lnTo>
                  <a:pt x="0" y="0"/>
                </a:lnTo>
                <a:lnTo>
                  <a:pt x="6539685" y="3005715"/>
                </a:lnTo>
                <a:lnTo>
                  <a:pt x="3035720" y="4623012"/>
                </a:lnTo>
                <a:lnTo>
                  <a:pt x="0" y="4624083"/>
                </a:lnTo>
                <a:close/>
              </a:path>
            </a:pathLst>
          </a:custGeom>
          <a:solidFill>
            <a:srgbClr val="006A83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177145"/>
            <a:ext cx="3728782" cy="2349655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grpSp>
        <p:nvGrpSpPr>
          <p:cNvPr id="16" name="Gruppe 15"/>
          <p:cNvGrpSpPr/>
          <p:nvPr userDrawn="1"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7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15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2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940515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257" userDrawn="1">
          <p15:clr>
            <a:srgbClr val="000000"/>
          </p15:clr>
        </p15:guide>
        <p15:guide id="3" pos="7423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urthColor"/>
          <p:cNvSpPr/>
          <p:nvPr userDrawn="1"/>
        </p:nvSpPr>
        <p:spPr>
          <a:xfrm>
            <a:off x="0" y="0"/>
            <a:ext cx="12193986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9111236 w 12193986"/>
              <a:gd name="connsiteY4" fmla="*/ 6856511 h 6858000"/>
              <a:gd name="connsiteX5" fmla="*/ 0 w 12193986"/>
              <a:gd name="connsiteY5" fmla="*/ 6858000 h 6858000"/>
              <a:gd name="connsiteX6" fmla="*/ 0 w 12193986"/>
              <a:gd name="connsiteY6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9111236 w 12193986"/>
              <a:gd name="connsiteY3" fmla="*/ 6856511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86" h="6858000">
                <a:moveTo>
                  <a:pt x="0" y="0"/>
                </a:moveTo>
                <a:lnTo>
                  <a:pt x="12193200" y="0"/>
                </a:lnTo>
                <a:lnTo>
                  <a:pt x="12193986" y="577829"/>
                </a:lnTo>
                <a:lnTo>
                  <a:pt x="9111236" y="685651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E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1" y="867578"/>
            <a:ext cx="9710757" cy="5994022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  <a:gd name="connsiteX0" fmla="*/ 0 w 8863244"/>
              <a:gd name="connsiteY0" fmla="*/ 4624083 h 4624083"/>
              <a:gd name="connsiteX1" fmla="*/ 0 w 8863244"/>
              <a:gd name="connsiteY1" fmla="*/ 0 h 4624083"/>
              <a:gd name="connsiteX2" fmla="*/ 8863244 w 8863244"/>
              <a:gd name="connsiteY2" fmla="*/ 3674039 h 4624083"/>
              <a:gd name="connsiteX3" fmla="*/ 7275300 w 8863244"/>
              <a:gd name="connsiteY3" fmla="*/ 4622421 h 4624083"/>
              <a:gd name="connsiteX4" fmla="*/ 0 w 8863244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7275300 w 8870786"/>
              <a:gd name="connsiteY3" fmla="*/ 4622421 h 4624083"/>
              <a:gd name="connsiteX4" fmla="*/ 0 w 8870786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8310963 w 8870786"/>
              <a:gd name="connsiteY3" fmla="*/ 4622421 h 4624083"/>
              <a:gd name="connsiteX4" fmla="*/ 0 w 8870786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5078"/>
              <a:gd name="connsiteY0" fmla="*/ 4624083 h 4624083"/>
              <a:gd name="connsiteX1" fmla="*/ 0 w 8865078"/>
              <a:gd name="connsiteY1" fmla="*/ 0 h 4624083"/>
              <a:gd name="connsiteX2" fmla="*/ 8865078 w 8865078"/>
              <a:gd name="connsiteY2" fmla="*/ 3678001 h 4624083"/>
              <a:gd name="connsiteX3" fmla="*/ 8310963 w 8865078"/>
              <a:gd name="connsiteY3" fmla="*/ 4622421 h 4624083"/>
              <a:gd name="connsiteX4" fmla="*/ 0 w 8865078"/>
              <a:gd name="connsiteY4" fmla="*/ 4624083 h 4624083"/>
              <a:gd name="connsiteX0" fmla="*/ 0 w 8862905"/>
              <a:gd name="connsiteY0" fmla="*/ 4624083 h 4624083"/>
              <a:gd name="connsiteX1" fmla="*/ 0 w 8862905"/>
              <a:gd name="connsiteY1" fmla="*/ 0 h 4624083"/>
              <a:gd name="connsiteX2" fmla="*/ 8862905 w 8862905"/>
              <a:gd name="connsiteY2" fmla="*/ 3678001 h 4624083"/>
              <a:gd name="connsiteX3" fmla="*/ 8310963 w 8862905"/>
              <a:gd name="connsiteY3" fmla="*/ 4622421 h 4624083"/>
              <a:gd name="connsiteX4" fmla="*/ 0 w 886290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2905" h="4624083">
                <a:moveTo>
                  <a:pt x="0" y="4624083"/>
                </a:moveTo>
                <a:lnTo>
                  <a:pt x="0" y="0"/>
                </a:lnTo>
                <a:lnTo>
                  <a:pt x="8862905" y="3678001"/>
                </a:lnTo>
                <a:lnTo>
                  <a:pt x="8310963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6A83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005A9B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554" y="1110236"/>
            <a:ext cx="9485666" cy="5751364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9487684"/>
              <a:gd name="connsiteY0" fmla="*/ 4624083 h 4624083"/>
              <a:gd name="connsiteX1" fmla="*/ 0 w 9487684"/>
              <a:gd name="connsiteY1" fmla="*/ 0 h 4624083"/>
              <a:gd name="connsiteX2" fmla="*/ 9487684 w 9487684"/>
              <a:gd name="connsiteY2" fmla="*/ 3528941 h 4624083"/>
              <a:gd name="connsiteX3" fmla="*/ 7275300 w 9487684"/>
              <a:gd name="connsiteY3" fmla="*/ 4622421 h 4624083"/>
              <a:gd name="connsiteX4" fmla="*/ 0 w 9487684"/>
              <a:gd name="connsiteY4" fmla="*/ 4624083 h 4624083"/>
              <a:gd name="connsiteX0" fmla="*/ 0 w 9487684"/>
              <a:gd name="connsiteY0" fmla="*/ 5742015 h 5742015"/>
              <a:gd name="connsiteX1" fmla="*/ 4997 w 9487684"/>
              <a:gd name="connsiteY1" fmla="*/ 0 h 5742015"/>
              <a:gd name="connsiteX2" fmla="*/ 9487684 w 9487684"/>
              <a:gd name="connsiteY2" fmla="*/ 4646873 h 5742015"/>
              <a:gd name="connsiteX3" fmla="*/ 7275300 w 9487684"/>
              <a:gd name="connsiteY3" fmla="*/ 5740353 h 5742015"/>
              <a:gd name="connsiteX4" fmla="*/ 0 w 9487684"/>
              <a:gd name="connsiteY4" fmla="*/ 5742015 h 5742015"/>
              <a:gd name="connsiteX0" fmla="*/ 0 w 9487684"/>
              <a:gd name="connsiteY0" fmla="*/ 5744510 h 5744510"/>
              <a:gd name="connsiteX1" fmla="*/ 4997 w 9487684"/>
              <a:gd name="connsiteY1" fmla="*/ 0 h 5744510"/>
              <a:gd name="connsiteX2" fmla="*/ 9487684 w 9487684"/>
              <a:gd name="connsiteY2" fmla="*/ 4649368 h 5744510"/>
              <a:gd name="connsiteX3" fmla="*/ 7275300 w 9487684"/>
              <a:gd name="connsiteY3" fmla="*/ 5742848 h 5744510"/>
              <a:gd name="connsiteX4" fmla="*/ 0 w 9487684"/>
              <a:gd name="connsiteY4" fmla="*/ 5744510 h 5744510"/>
              <a:gd name="connsiteX0" fmla="*/ 0 w 9495304"/>
              <a:gd name="connsiteY0" fmla="*/ 5744510 h 5744510"/>
              <a:gd name="connsiteX1" fmla="*/ 4997 w 9495304"/>
              <a:gd name="connsiteY1" fmla="*/ 0 h 5744510"/>
              <a:gd name="connsiteX2" fmla="*/ 9495304 w 9495304"/>
              <a:gd name="connsiteY2" fmla="*/ 4654443 h 5744510"/>
              <a:gd name="connsiteX3" fmla="*/ 7275300 w 9495304"/>
              <a:gd name="connsiteY3" fmla="*/ 5742848 h 5744510"/>
              <a:gd name="connsiteX4" fmla="*/ 0 w 9495304"/>
              <a:gd name="connsiteY4" fmla="*/ 5744510 h 5744510"/>
              <a:gd name="connsiteX0" fmla="*/ 0 w 9490224"/>
              <a:gd name="connsiteY0" fmla="*/ 5744510 h 5744510"/>
              <a:gd name="connsiteX1" fmla="*/ 4997 w 9490224"/>
              <a:gd name="connsiteY1" fmla="*/ 0 h 5744510"/>
              <a:gd name="connsiteX2" fmla="*/ 9490224 w 9490224"/>
              <a:gd name="connsiteY2" fmla="*/ 4659518 h 5744510"/>
              <a:gd name="connsiteX3" fmla="*/ 7275300 w 9490224"/>
              <a:gd name="connsiteY3" fmla="*/ 5742848 h 5744510"/>
              <a:gd name="connsiteX4" fmla="*/ 0 w 9490224"/>
              <a:gd name="connsiteY4" fmla="*/ 5744510 h 5744510"/>
              <a:gd name="connsiteX0" fmla="*/ 0 w 9485144"/>
              <a:gd name="connsiteY0" fmla="*/ 5744510 h 5744510"/>
              <a:gd name="connsiteX1" fmla="*/ 4997 w 9485144"/>
              <a:gd name="connsiteY1" fmla="*/ 0 h 5744510"/>
              <a:gd name="connsiteX2" fmla="*/ 9485144 w 9485144"/>
              <a:gd name="connsiteY2" fmla="*/ 4656982 h 5744510"/>
              <a:gd name="connsiteX3" fmla="*/ 7275300 w 9485144"/>
              <a:gd name="connsiteY3" fmla="*/ 5742848 h 5744510"/>
              <a:gd name="connsiteX4" fmla="*/ 0 w 9485144"/>
              <a:gd name="connsiteY4" fmla="*/ 5744510 h 5744510"/>
              <a:gd name="connsiteX0" fmla="*/ 554 w 9485698"/>
              <a:gd name="connsiteY0" fmla="*/ 5744510 h 5744510"/>
              <a:gd name="connsiteX1" fmla="*/ 471 w 9485698"/>
              <a:gd name="connsiteY1" fmla="*/ 0 h 5744510"/>
              <a:gd name="connsiteX2" fmla="*/ 9485698 w 9485698"/>
              <a:gd name="connsiteY2" fmla="*/ 4656982 h 5744510"/>
              <a:gd name="connsiteX3" fmla="*/ 7275854 w 9485698"/>
              <a:gd name="connsiteY3" fmla="*/ 5742848 h 5744510"/>
              <a:gd name="connsiteX4" fmla="*/ 554 w 9485698"/>
              <a:gd name="connsiteY4" fmla="*/ 5744510 h 57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5698" h="5744510">
                <a:moveTo>
                  <a:pt x="554" y="5744510"/>
                </a:moveTo>
                <a:cubicBezTo>
                  <a:pt x="2220" y="3830505"/>
                  <a:pt x="-1195" y="1914005"/>
                  <a:pt x="471" y="0"/>
                </a:cubicBezTo>
                <a:lnTo>
                  <a:pt x="9485698" y="4656982"/>
                </a:lnTo>
                <a:lnTo>
                  <a:pt x="7275854" y="5742848"/>
                </a:lnTo>
                <a:lnTo>
                  <a:pt x="554" y="5744510"/>
                </a:lnTo>
                <a:close/>
              </a:path>
            </a:pathLst>
          </a:custGeom>
          <a:solidFill>
            <a:srgbClr val="006A83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sz="100" dirty="0">
              <a:solidFill>
                <a:schemeClr val="tx2"/>
              </a:solidFill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799" y="4795200"/>
            <a:ext cx="5274163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4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ThirdColor"/>
          <p:cNvSpPr txBox="1">
            <a:spLocks/>
          </p:cNvSpPr>
          <p:nvPr userDrawn="1"/>
        </p:nvSpPr>
        <p:spPr>
          <a:xfrm>
            <a:off x="5950278" y="-333"/>
            <a:ext cx="6239321" cy="577449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9485487 w 12189853"/>
              <a:gd name="connsiteY4" fmla="*/ 5774317 h 6333510"/>
              <a:gd name="connsiteX5" fmla="*/ 8343848 w 12189853"/>
              <a:gd name="connsiteY5" fmla="*/ 6333510 h 6333510"/>
              <a:gd name="connsiteX6" fmla="*/ 253 w 12189853"/>
              <a:gd name="connsiteY6" fmla="*/ 2234909 h 6333510"/>
              <a:gd name="connsiteX7" fmla="*/ 253 w 12189853"/>
              <a:gd name="connsiteY7" fmla="*/ 0 h 6333510"/>
              <a:gd name="connsiteX0" fmla="*/ 25518 w 12215118"/>
              <a:gd name="connsiteY0" fmla="*/ 2234909 h 6333510"/>
              <a:gd name="connsiteX1" fmla="*/ 5989112 w 12215118"/>
              <a:gd name="connsiteY1" fmla="*/ 1 h 6333510"/>
              <a:gd name="connsiteX2" fmla="*/ 12215118 w 12215118"/>
              <a:gd name="connsiteY2" fmla="*/ 0 h 6333510"/>
              <a:gd name="connsiteX3" fmla="*/ 12215060 w 12215118"/>
              <a:gd name="connsiteY3" fmla="*/ 4441723 h 6333510"/>
              <a:gd name="connsiteX4" fmla="*/ 9510752 w 12215118"/>
              <a:gd name="connsiteY4" fmla="*/ 5774317 h 6333510"/>
              <a:gd name="connsiteX5" fmla="*/ 8369113 w 12215118"/>
              <a:gd name="connsiteY5" fmla="*/ 6333510 h 6333510"/>
              <a:gd name="connsiteX6" fmla="*/ 25518 w 12215118"/>
              <a:gd name="connsiteY6" fmla="*/ 2234909 h 6333510"/>
              <a:gd name="connsiteX0" fmla="*/ 2380001 w 6226006"/>
              <a:gd name="connsiteY0" fmla="*/ 6333510 h 6333510"/>
              <a:gd name="connsiteX1" fmla="*/ 0 w 6226006"/>
              <a:gd name="connsiteY1" fmla="*/ 1 h 6333510"/>
              <a:gd name="connsiteX2" fmla="*/ 6226006 w 6226006"/>
              <a:gd name="connsiteY2" fmla="*/ 0 h 6333510"/>
              <a:gd name="connsiteX3" fmla="*/ 6225948 w 6226006"/>
              <a:gd name="connsiteY3" fmla="*/ 4441723 h 6333510"/>
              <a:gd name="connsiteX4" fmla="*/ 3521640 w 6226006"/>
              <a:gd name="connsiteY4" fmla="*/ 5774317 h 6333510"/>
              <a:gd name="connsiteX5" fmla="*/ 2380001 w 6226006"/>
              <a:gd name="connsiteY5" fmla="*/ 6333510 h 6333510"/>
              <a:gd name="connsiteX0" fmla="*/ 3521640 w 6226006"/>
              <a:gd name="connsiteY0" fmla="*/ 5774317 h 5774317"/>
              <a:gd name="connsiteX1" fmla="*/ 0 w 6226006"/>
              <a:gd name="connsiteY1" fmla="*/ 1 h 5774317"/>
              <a:gd name="connsiteX2" fmla="*/ 6226006 w 6226006"/>
              <a:gd name="connsiteY2" fmla="*/ 0 h 5774317"/>
              <a:gd name="connsiteX3" fmla="*/ 6225948 w 6226006"/>
              <a:gd name="connsiteY3" fmla="*/ 4441723 h 5774317"/>
              <a:gd name="connsiteX4" fmla="*/ 3521640 w 6226006"/>
              <a:gd name="connsiteY4" fmla="*/ 5774317 h 5774317"/>
              <a:gd name="connsiteX0" fmla="*/ 3525052 w 6229418"/>
              <a:gd name="connsiteY0" fmla="*/ 5777728 h 5777728"/>
              <a:gd name="connsiteX1" fmla="*/ 0 w 6229418"/>
              <a:gd name="connsiteY1" fmla="*/ 0 h 5777728"/>
              <a:gd name="connsiteX2" fmla="*/ 6229418 w 6229418"/>
              <a:gd name="connsiteY2" fmla="*/ 3411 h 5777728"/>
              <a:gd name="connsiteX3" fmla="*/ 6229360 w 6229418"/>
              <a:gd name="connsiteY3" fmla="*/ 4445134 h 5777728"/>
              <a:gd name="connsiteX4" fmla="*/ 3525052 w 6229418"/>
              <a:gd name="connsiteY4" fmla="*/ 5777728 h 5777728"/>
              <a:gd name="connsiteX0" fmla="*/ 353187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31876 w 6236242"/>
              <a:gd name="connsiteY4" fmla="*/ 5777728 h 5777728"/>
              <a:gd name="connsiteX0" fmla="*/ 353187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31876 w 6236242"/>
              <a:gd name="connsiteY4" fmla="*/ 5775188 h 5775188"/>
              <a:gd name="connsiteX0" fmla="*/ 352933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29336 w 6236242"/>
              <a:gd name="connsiteY4" fmla="*/ 5777728 h 5777728"/>
              <a:gd name="connsiteX0" fmla="*/ 352933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29336 w 6236242"/>
              <a:gd name="connsiteY4" fmla="*/ 5775188 h 5775188"/>
              <a:gd name="connsiteX0" fmla="*/ 3526955 w 6236242"/>
              <a:gd name="connsiteY0" fmla="*/ 5777569 h 5777569"/>
              <a:gd name="connsiteX1" fmla="*/ 0 w 6236242"/>
              <a:gd name="connsiteY1" fmla="*/ 0 h 5777569"/>
              <a:gd name="connsiteX2" fmla="*/ 6236242 w 6236242"/>
              <a:gd name="connsiteY2" fmla="*/ 3411 h 5777569"/>
              <a:gd name="connsiteX3" fmla="*/ 6236184 w 6236242"/>
              <a:gd name="connsiteY3" fmla="*/ 4445134 h 5777569"/>
              <a:gd name="connsiteX4" fmla="*/ 3526955 w 6236242"/>
              <a:gd name="connsiteY4" fmla="*/ 5777569 h 5777569"/>
              <a:gd name="connsiteX0" fmla="*/ 3530034 w 6239321"/>
              <a:gd name="connsiteY0" fmla="*/ 5774490 h 5774490"/>
              <a:gd name="connsiteX1" fmla="*/ 0 w 6239321"/>
              <a:gd name="connsiteY1" fmla="*/ 0 h 5774490"/>
              <a:gd name="connsiteX2" fmla="*/ 6239321 w 6239321"/>
              <a:gd name="connsiteY2" fmla="*/ 332 h 5774490"/>
              <a:gd name="connsiteX3" fmla="*/ 6239263 w 6239321"/>
              <a:gd name="connsiteY3" fmla="*/ 4442055 h 5774490"/>
              <a:gd name="connsiteX4" fmla="*/ 3530034 w 6239321"/>
              <a:gd name="connsiteY4" fmla="*/ 5774490 h 57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9321" h="5774490">
                <a:moveTo>
                  <a:pt x="3530034" y="5774490"/>
                </a:moveTo>
                <a:lnTo>
                  <a:pt x="0" y="0"/>
                </a:lnTo>
                <a:lnTo>
                  <a:pt x="6239321" y="332"/>
                </a:lnTo>
                <a:cubicBezTo>
                  <a:pt x="6239302" y="1480906"/>
                  <a:pt x="6239282" y="2961481"/>
                  <a:pt x="6239263" y="4442055"/>
                </a:cubicBezTo>
                <a:lnTo>
                  <a:pt x="3530034" y="5774490"/>
                </a:lnTo>
                <a:close/>
              </a:path>
            </a:pathLst>
          </a:custGeom>
          <a:solidFill>
            <a:srgbClr val="EFAB00"/>
          </a:solidFill>
        </p:spPr>
        <p:txBody>
          <a:bodyPr lIns="3492000" tIns="360000" rIns="540000"/>
          <a:lstStyle>
            <a:lvl1pPr marL="0" indent="0" algn="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16" name="SecondaryColor"/>
          <p:cNvSpPr txBox="1">
            <a:spLocks/>
          </p:cNvSpPr>
          <p:nvPr userDrawn="1"/>
        </p:nvSpPr>
        <p:spPr>
          <a:xfrm>
            <a:off x="-191" y="-1"/>
            <a:ext cx="9483995" cy="57750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9489534 w 12189853"/>
              <a:gd name="connsiteY3" fmla="*/ 5769770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903727 w 13093327"/>
              <a:gd name="connsiteY0" fmla="*/ 0 h 6333510"/>
              <a:gd name="connsiteX1" fmla="*/ 13093327 w 13093327"/>
              <a:gd name="connsiteY1" fmla="*/ 0 h 6333510"/>
              <a:gd name="connsiteX2" fmla="*/ 13093269 w 13093327"/>
              <a:gd name="connsiteY2" fmla="*/ 4441723 h 6333510"/>
              <a:gd name="connsiteX3" fmla="*/ 10393008 w 13093327"/>
              <a:gd name="connsiteY3" fmla="*/ 5769770 h 6333510"/>
              <a:gd name="connsiteX4" fmla="*/ 9247322 w 13093327"/>
              <a:gd name="connsiteY4" fmla="*/ 6333510 h 6333510"/>
              <a:gd name="connsiteX5" fmla="*/ 903727 w 13093327"/>
              <a:gd name="connsiteY5" fmla="*/ 2234909 h 6333510"/>
              <a:gd name="connsiteX6" fmla="*/ 901346 w 13093327"/>
              <a:gd name="connsiteY6" fmla="*/ 1109664 h 6333510"/>
              <a:gd name="connsiteX7" fmla="*/ 903727 w 13093327"/>
              <a:gd name="connsiteY7" fmla="*/ 0 h 633351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3727 w 13093327"/>
              <a:gd name="connsiteY4" fmla="*/ 2234909 h 5769770"/>
              <a:gd name="connsiteX5" fmla="*/ 901346 w 13093327"/>
              <a:gd name="connsiteY5" fmla="*/ 1109664 h 5769770"/>
              <a:gd name="connsiteX6" fmla="*/ 903727 w 13093327"/>
              <a:gd name="connsiteY6" fmla="*/ 0 h 576977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1346 w 13093327"/>
              <a:gd name="connsiteY4" fmla="*/ 1109664 h 5769770"/>
              <a:gd name="connsiteX5" fmla="*/ 903727 w 13093327"/>
              <a:gd name="connsiteY5" fmla="*/ 0 h 5769770"/>
              <a:gd name="connsiteX0" fmla="*/ 2381 w 12191981"/>
              <a:gd name="connsiteY0" fmla="*/ 0 h 5769770"/>
              <a:gd name="connsiteX1" fmla="*/ 12191981 w 12191981"/>
              <a:gd name="connsiteY1" fmla="*/ 0 h 5769770"/>
              <a:gd name="connsiteX2" fmla="*/ 12191923 w 12191981"/>
              <a:gd name="connsiteY2" fmla="*/ 4441723 h 5769770"/>
              <a:gd name="connsiteX3" fmla="*/ 9491662 w 12191981"/>
              <a:gd name="connsiteY3" fmla="*/ 5769770 h 5769770"/>
              <a:gd name="connsiteX4" fmla="*/ 0 w 12191981"/>
              <a:gd name="connsiteY4" fmla="*/ 1109664 h 5769770"/>
              <a:gd name="connsiteX5" fmla="*/ 2381 w 12191981"/>
              <a:gd name="connsiteY5" fmla="*/ 0 h 5769770"/>
              <a:gd name="connsiteX0" fmla="*/ 98 w 12189698"/>
              <a:gd name="connsiteY0" fmla="*/ 0 h 5769770"/>
              <a:gd name="connsiteX1" fmla="*/ 12189698 w 12189698"/>
              <a:gd name="connsiteY1" fmla="*/ 0 h 5769770"/>
              <a:gd name="connsiteX2" fmla="*/ 12189640 w 12189698"/>
              <a:gd name="connsiteY2" fmla="*/ 4441723 h 5769770"/>
              <a:gd name="connsiteX3" fmla="*/ 9489379 w 12189698"/>
              <a:gd name="connsiteY3" fmla="*/ 5769770 h 5769770"/>
              <a:gd name="connsiteX4" fmla="*/ 2869 w 12189698"/>
              <a:gd name="connsiteY4" fmla="*/ 1122543 h 5769770"/>
              <a:gd name="connsiteX5" fmla="*/ 98 w 12189698"/>
              <a:gd name="connsiteY5" fmla="*/ 0 h 5769770"/>
              <a:gd name="connsiteX0" fmla="*/ 98 w 12189698"/>
              <a:gd name="connsiteY0" fmla="*/ 2619 h 5772389"/>
              <a:gd name="connsiteX1" fmla="*/ 5965967 w 12189698"/>
              <a:gd name="connsiteY1" fmla="*/ 0 h 5772389"/>
              <a:gd name="connsiteX2" fmla="*/ 12189698 w 12189698"/>
              <a:gd name="connsiteY2" fmla="*/ 2619 h 5772389"/>
              <a:gd name="connsiteX3" fmla="*/ 12189640 w 12189698"/>
              <a:gd name="connsiteY3" fmla="*/ 4444342 h 5772389"/>
              <a:gd name="connsiteX4" fmla="*/ 9489379 w 12189698"/>
              <a:gd name="connsiteY4" fmla="*/ 5772389 h 5772389"/>
              <a:gd name="connsiteX5" fmla="*/ 2869 w 12189698"/>
              <a:gd name="connsiteY5" fmla="*/ 1125162 h 5772389"/>
              <a:gd name="connsiteX6" fmla="*/ 98 w 12189698"/>
              <a:gd name="connsiteY6" fmla="*/ 2619 h 5772389"/>
              <a:gd name="connsiteX0" fmla="*/ 98 w 12189640"/>
              <a:gd name="connsiteY0" fmla="*/ 2619 h 5772389"/>
              <a:gd name="connsiteX1" fmla="*/ 5965967 w 12189640"/>
              <a:gd name="connsiteY1" fmla="*/ 0 h 5772389"/>
              <a:gd name="connsiteX2" fmla="*/ 12189640 w 12189640"/>
              <a:gd name="connsiteY2" fmla="*/ 4444342 h 5772389"/>
              <a:gd name="connsiteX3" fmla="*/ 9489379 w 12189640"/>
              <a:gd name="connsiteY3" fmla="*/ 5772389 h 5772389"/>
              <a:gd name="connsiteX4" fmla="*/ 2869 w 12189640"/>
              <a:gd name="connsiteY4" fmla="*/ 1125162 h 5772389"/>
              <a:gd name="connsiteX5" fmla="*/ 98 w 12189640"/>
              <a:gd name="connsiteY5" fmla="*/ 2619 h 5772389"/>
              <a:gd name="connsiteX0" fmla="*/ 98 w 9489379"/>
              <a:gd name="connsiteY0" fmla="*/ 2619 h 5772389"/>
              <a:gd name="connsiteX1" fmla="*/ 596596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2619 h 5772389"/>
              <a:gd name="connsiteX1" fmla="*/ 595548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0 h 5769770"/>
              <a:gd name="connsiteX1" fmla="*/ 5955487 w 9489379"/>
              <a:gd name="connsiteY1" fmla="*/ 1 h 5769770"/>
              <a:gd name="connsiteX2" fmla="*/ 9489379 w 9489379"/>
              <a:gd name="connsiteY2" fmla="*/ 5769770 h 5769770"/>
              <a:gd name="connsiteX3" fmla="*/ 2869 w 9489379"/>
              <a:gd name="connsiteY3" fmla="*/ 1122543 h 5769770"/>
              <a:gd name="connsiteX4" fmla="*/ 98 w 9489379"/>
              <a:gd name="connsiteY4" fmla="*/ 0 h 576977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17781 h 5775010"/>
              <a:gd name="connsiteX4" fmla="*/ 98 w 9486759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7781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3018 h 5772470"/>
              <a:gd name="connsiteX4" fmla="*/ 191 w 9489075"/>
              <a:gd name="connsiteY4" fmla="*/ 0 h 577247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8098 h 5772470"/>
              <a:gd name="connsiteX4" fmla="*/ 191 w 9489075"/>
              <a:gd name="connsiteY4" fmla="*/ 0 h 5772470"/>
              <a:gd name="connsiteX0" fmla="*/ 191 w 9489075"/>
              <a:gd name="connsiteY0" fmla="*/ 0 h 5775010"/>
              <a:gd name="connsiteX1" fmla="*/ 5955580 w 9489075"/>
              <a:gd name="connsiteY1" fmla="*/ 1 h 5775010"/>
              <a:gd name="connsiteX2" fmla="*/ 9489075 w 9489075"/>
              <a:gd name="connsiteY2" fmla="*/ 5775010 h 5775010"/>
              <a:gd name="connsiteX3" fmla="*/ 581 w 9489075"/>
              <a:gd name="connsiteY3" fmla="*/ 1118098 h 5775010"/>
              <a:gd name="connsiteX4" fmla="*/ 191 w 9489075"/>
              <a:gd name="connsiteY4" fmla="*/ 0 h 5775010"/>
              <a:gd name="connsiteX0" fmla="*/ 191 w 9483995"/>
              <a:gd name="connsiteY0" fmla="*/ 0 h 5775010"/>
              <a:gd name="connsiteX1" fmla="*/ 5955580 w 9483995"/>
              <a:gd name="connsiteY1" fmla="*/ 1 h 5775010"/>
              <a:gd name="connsiteX2" fmla="*/ 9483995 w 9483995"/>
              <a:gd name="connsiteY2" fmla="*/ 5775010 h 5775010"/>
              <a:gd name="connsiteX3" fmla="*/ 581 w 9483995"/>
              <a:gd name="connsiteY3" fmla="*/ 1118098 h 5775010"/>
              <a:gd name="connsiteX4" fmla="*/ 191 w 9483995"/>
              <a:gd name="connsiteY4" fmla="*/ 0 h 5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995" h="5775010">
                <a:moveTo>
                  <a:pt x="191" y="0"/>
                </a:moveTo>
                <a:lnTo>
                  <a:pt x="5955580" y="1"/>
                </a:lnTo>
                <a:lnTo>
                  <a:pt x="9483995" y="5775010"/>
                </a:lnTo>
                <a:lnTo>
                  <a:pt x="581" y="1118098"/>
                </a:lnTo>
                <a:cubicBezTo>
                  <a:pt x="1375" y="748210"/>
                  <a:pt x="-603" y="369888"/>
                  <a:pt x="191" y="0"/>
                </a:cubicBezTo>
                <a:close/>
              </a:path>
            </a:pathLst>
          </a:custGeom>
          <a:solidFill>
            <a:srgbClr val="8FCAE7"/>
          </a:solidFill>
        </p:spPr>
        <p:txBody>
          <a:bodyPr lIns="540000" tIns="360000" rIns="3924000"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4012738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im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D2D3D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rimaryColor"/>
          <p:cNvSpPr>
            <a:spLocks noGrp="1"/>
          </p:cNvSpPr>
          <p:nvPr>
            <p:ph type="body" sz="quarter" idx="12" hasCustomPrompt="1"/>
          </p:nvPr>
        </p:nvSpPr>
        <p:spPr>
          <a:xfrm>
            <a:off x="9898380" y="0"/>
            <a:ext cx="2291080" cy="1087120"/>
          </a:xfrm>
          <a:custGeom>
            <a:avLst/>
            <a:gdLst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1087120 h 1087120"/>
              <a:gd name="connsiteX4" fmla="*/ 0 w 2291080"/>
              <a:gd name="connsiteY4" fmla="*/ 0 h 1087120"/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1087120">
                <a:moveTo>
                  <a:pt x="0" y="0"/>
                </a:moveTo>
                <a:lnTo>
                  <a:pt x="2291080" y="0"/>
                </a:lnTo>
                <a:lnTo>
                  <a:pt x="2291080" y="1087120"/>
                </a:lnTo>
                <a:lnTo>
                  <a:pt x="0" y="0"/>
                </a:lnTo>
                <a:close/>
              </a:path>
            </a:pathLst>
          </a:custGeom>
          <a:solidFill>
            <a:srgbClr val="006A83"/>
          </a:solid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9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ide symbol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8FCAE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/>
          <p:nvPr userDrawn="1"/>
        </p:nvSpPr>
        <p:spPr>
          <a:xfrm>
            <a:off x="-2714" y="542671"/>
            <a:ext cx="3098650" cy="6315329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3098650 w 12192313"/>
              <a:gd name="connsiteY3" fmla="*/ 6856643 h 6858000"/>
              <a:gd name="connsiteX4" fmla="*/ 2713 w 12192313"/>
              <a:gd name="connsiteY4" fmla="*/ 6858000 h 6858000"/>
              <a:gd name="connsiteX5" fmla="*/ 0 w 12192313"/>
              <a:gd name="connsiteY5" fmla="*/ 542671 h 6858000"/>
              <a:gd name="connsiteX6" fmla="*/ 2713 w 12192313"/>
              <a:gd name="connsiteY6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3098650 w 12192313"/>
              <a:gd name="connsiteY2" fmla="*/ 6856643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3098650"/>
              <a:gd name="connsiteY0" fmla="*/ 0 h 6858000"/>
              <a:gd name="connsiteX1" fmla="*/ 3098650 w 3098650"/>
              <a:gd name="connsiteY1" fmla="*/ 6856643 h 6858000"/>
              <a:gd name="connsiteX2" fmla="*/ 2713 w 3098650"/>
              <a:gd name="connsiteY2" fmla="*/ 6858000 h 6858000"/>
              <a:gd name="connsiteX3" fmla="*/ 0 w 3098650"/>
              <a:gd name="connsiteY3" fmla="*/ 542671 h 6858000"/>
              <a:gd name="connsiteX4" fmla="*/ 2713 w 3098650"/>
              <a:gd name="connsiteY4" fmla="*/ 0 h 6858000"/>
              <a:gd name="connsiteX0" fmla="*/ 0 w 3098650"/>
              <a:gd name="connsiteY0" fmla="*/ 1 h 6315330"/>
              <a:gd name="connsiteX1" fmla="*/ 3098650 w 3098650"/>
              <a:gd name="connsiteY1" fmla="*/ 6313973 h 6315330"/>
              <a:gd name="connsiteX2" fmla="*/ 2713 w 3098650"/>
              <a:gd name="connsiteY2" fmla="*/ 6315330 h 6315330"/>
              <a:gd name="connsiteX3" fmla="*/ 0 w 3098650"/>
              <a:gd name="connsiteY3" fmla="*/ 1 h 6315330"/>
              <a:gd name="connsiteX0" fmla="*/ 0 w 3098650"/>
              <a:gd name="connsiteY0" fmla="*/ 0 h 6315329"/>
              <a:gd name="connsiteX1" fmla="*/ 3098650 w 3098650"/>
              <a:gd name="connsiteY1" fmla="*/ 6313972 h 6315329"/>
              <a:gd name="connsiteX2" fmla="*/ 2713 w 3098650"/>
              <a:gd name="connsiteY2" fmla="*/ 6315329 h 6315329"/>
              <a:gd name="connsiteX3" fmla="*/ 0 w 3098650"/>
              <a:gd name="connsiteY3" fmla="*/ 0 h 631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650" h="6315329">
                <a:moveTo>
                  <a:pt x="0" y="0"/>
                </a:moveTo>
                <a:lnTo>
                  <a:pt x="3098650" y="6313972"/>
                </a:lnTo>
                <a:lnTo>
                  <a:pt x="2713" y="6315329"/>
                </a:lnTo>
                <a:cubicBezTo>
                  <a:pt x="1809" y="4210219"/>
                  <a:pt x="904" y="2105110"/>
                  <a:pt x="0" y="0"/>
                </a:cubicBezTo>
                <a:close/>
              </a:path>
            </a:pathLst>
          </a:custGeom>
          <a:solidFill>
            <a:srgbClr val="006A8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ymbolgrafik"/>
          <p:cNvSpPr>
            <a:spLocks noGrp="1"/>
          </p:cNvSpPr>
          <p:nvPr>
            <p:ph type="body" sz="quarter" idx="11" hasCustomPrompt="1"/>
          </p:nvPr>
        </p:nvSpPr>
        <p:spPr>
          <a:xfrm>
            <a:off x="5141863" y="2053306"/>
            <a:ext cx="5572800" cy="390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ThirdColor"/>
          <p:cNvSpPr/>
          <p:nvPr userDrawn="1"/>
        </p:nvSpPr>
        <p:spPr>
          <a:xfrm>
            <a:off x="538163" y="0"/>
            <a:ext cx="7850463" cy="2593340"/>
          </a:xfrm>
          <a:custGeom>
            <a:avLst/>
            <a:gdLst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2586037 w 7850463"/>
              <a:gd name="connsiteY3" fmla="*/ 2593340 h 2594113"/>
              <a:gd name="connsiteX4" fmla="*/ 0 w 7850463"/>
              <a:gd name="connsiteY4" fmla="*/ 2594113 h 2594113"/>
              <a:gd name="connsiteX5" fmla="*/ 0 w 7850463"/>
              <a:gd name="connsiteY5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2586037 w 7850463"/>
              <a:gd name="connsiteY2" fmla="*/ 2593340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3340"/>
              <a:gd name="connsiteX1" fmla="*/ 7850463 w 7850463"/>
              <a:gd name="connsiteY1" fmla="*/ 0 h 2593340"/>
              <a:gd name="connsiteX2" fmla="*/ 2586037 w 7850463"/>
              <a:gd name="connsiteY2" fmla="*/ 2593340 h 2593340"/>
              <a:gd name="connsiteX3" fmla="*/ 0 w 7850463"/>
              <a:gd name="connsiteY3" fmla="*/ 0 h 259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0463" h="2593340">
                <a:moveTo>
                  <a:pt x="0" y="0"/>
                </a:moveTo>
                <a:lnTo>
                  <a:pt x="7850463" y="0"/>
                </a:lnTo>
                <a:lnTo>
                  <a:pt x="2586037" y="2593340"/>
                </a:lnTo>
                <a:lnTo>
                  <a:pt x="0" y="0"/>
                </a:lnTo>
                <a:close/>
              </a:path>
            </a:pathLst>
          </a:custGeom>
          <a:solidFill>
            <a:srgbClr val="E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FourthColor"/>
          <p:cNvSpPr/>
          <p:nvPr userDrawn="1"/>
        </p:nvSpPr>
        <p:spPr>
          <a:xfrm>
            <a:off x="9381995" y="5523979"/>
            <a:ext cx="2807605" cy="1334022"/>
          </a:xfrm>
          <a:custGeom>
            <a:avLst/>
            <a:gdLst>
              <a:gd name="connsiteX0" fmla="*/ 0 w 2807605"/>
              <a:gd name="connsiteY0" fmla="*/ 0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  <a:gd name="connsiteX4" fmla="*/ 0 w 2807605"/>
              <a:gd name="connsiteY4" fmla="*/ 0 h 1334022"/>
              <a:gd name="connsiteX0" fmla="*/ 0 w 2807605"/>
              <a:gd name="connsiteY0" fmla="*/ 1334022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605" h="1334022">
                <a:moveTo>
                  <a:pt x="0" y="1334022"/>
                </a:moveTo>
                <a:lnTo>
                  <a:pt x="2807605" y="0"/>
                </a:lnTo>
                <a:lnTo>
                  <a:pt x="2807605" y="1334022"/>
                </a:lnTo>
                <a:lnTo>
                  <a:pt x="0" y="1334022"/>
                </a:lnTo>
                <a:close/>
              </a:path>
            </a:pathLst>
          </a:custGeom>
          <a:solidFill>
            <a:srgbClr val="8E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876431" y="2943992"/>
            <a:ext cx="6512195" cy="2105437"/>
          </a:xfrm>
        </p:spPr>
        <p:txBody>
          <a:bodyPr anchor="t" anchorCtr="0"/>
          <a:lstStyle>
            <a:lvl1pPr>
              <a:defRPr sz="26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0" y="288824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/>
          <p:nvPr userDrawn="1"/>
        </p:nvSpPr>
        <p:spPr>
          <a:xfrm>
            <a:off x="10899058" y="-1"/>
            <a:ext cx="1292942" cy="3933173"/>
          </a:xfrm>
          <a:custGeom>
            <a:avLst/>
            <a:gdLst>
              <a:gd name="connsiteX0" fmla="*/ 0 w 1290484"/>
              <a:gd name="connsiteY0" fmla="*/ 0 h 3933173"/>
              <a:gd name="connsiteX1" fmla="*/ 1290484 w 1290484"/>
              <a:gd name="connsiteY1" fmla="*/ 0 h 3933173"/>
              <a:gd name="connsiteX2" fmla="*/ 1290484 w 1290484"/>
              <a:gd name="connsiteY2" fmla="*/ 3933173 h 3933173"/>
              <a:gd name="connsiteX3" fmla="*/ 0 w 1290484"/>
              <a:gd name="connsiteY3" fmla="*/ 3933173 h 3933173"/>
              <a:gd name="connsiteX4" fmla="*/ 0 w 1290484"/>
              <a:gd name="connsiteY4" fmla="*/ 0 h 3933173"/>
              <a:gd name="connsiteX0" fmla="*/ 2458 w 1292942"/>
              <a:gd name="connsiteY0" fmla="*/ 0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5" fmla="*/ 2458 w 1292942"/>
              <a:gd name="connsiteY5" fmla="*/ 0 h 3933173"/>
              <a:gd name="connsiteX0" fmla="*/ 0 w 1292942"/>
              <a:gd name="connsiteY0" fmla="*/ 1264316 h 4056946"/>
              <a:gd name="connsiteX1" fmla="*/ 1292942 w 1292942"/>
              <a:gd name="connsiteY1" fmla="*/ 123773 h 4056946"/>
              <a:gd name="connsiteX2" fmla="*/ 1292942 w 1292942"/>
              <a:gd name="connsiteY2" fmla="*/ 4056946 h 4056946"/>
              <a:gd name="connsiteX3" fmla="*/ 2458 w 1292942"/>
              <a:gd name="connsiteY3" fmla="*/ 4056946 h 4056946"/>
              <a:gd name="connsiteX4" fmla="*/ 0 w 1292942"/>
              <a:gd name="connsiteY4" fmla="*/ 1264316 h 4056946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0 w 1292942"/>
              <a:gd name="connsiteY3" fmla="*/ 1140543 h 39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942" h="3933173">
                <a:moveTo>
                  <a:pt x="0" y="1140543"/>
                </a:moveTo>
                <a:lnTo>
                  <a:pt x="1292942" y="0"/>
                </a:lnTo>
                <a:lnTo>
                  <a:pt x="1292942" y="3933173"/>
                </a:lnTo>
                <a:lnTo>
                  <a:pt x="0" y="1140543"/>
                </a:lnTo>
                <a:close/>
              </a:path>
            </a:pathLst>
          </a:custGeom>
          <a:solidFill>
            <a:srgbClr val="006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FourthColor"/>
          <p:cNvSpPr/>
          <p:nvPr userDrawn="1"/>
        </p:nvSpPr>
        <p:spPr>
          <a:xfrm>
            <a:off x="538163" y="2053193"/>
            <a:ext cx="7236777" cy="4804807"/>
          </a:xfrm>
          <a:custGeom>
            <a:avLst/>
            <a:gdLst>
              <a:gd name="connsiteX0" fmla="*/ 0 w 7236777"/>
              <a:gd name="connsiteY0" fmla="*/ 0 h 4804807"/>
              <a:gd name="connsiteX1" fmla="*/ 7236777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  <a:gd name="connsiteX4" fmla="*/ 0 w 7236777"/>
              <a:gd name="connsiteY4" fmla="*/ 0 h 4804807"/>
              <a:gd name="connsiteX0" fmla="*/ 0 w 7236777"/>
              <a:gd name="connsiteY0" fmla="*/ 0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5" fmla="*/ 0 w 7236777"/>
              <a:gd name="connsiteY5" fmla="*/ 0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6777" h="4804807">
                <a:moveTo>
                  <a:pt x="0" y="4804807"/>
                </a:moveTo>
                <a:lnTo>
                  <a:pt x="4911773" y="0"/>
                </a:lnTo>
                <a:lnTo>
                  <a:pt x="7236777" y="4804807"/>
                </a:lnTo>
                <a:lnTo>
                  <a:pt x="0" y="4804807"/>
                </a:lnTo>
                <a:close/>
              </a:path>
            </a:pathLst>
          </a:custGeom>
          <a:solidFill>
            <a:srgbClr val="8E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3103066" y="2631758"/>
            <a:ext cx="5996330" cy="2105437"/>
          </a:xfrm>
        </p:spPr>
        <p:txBody>
          <a:bodyPr anchor="t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2" y="206885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rimaryColor"/>
          <p:cNvSpPr/>
          <p:nvPr userDrawn="1"/>
        </p:nvSpPr>
        <p:spPr>
          <a:xfrm>
            <a:off x="0" y="1038224"/>
            <a:ext cx="12189600" cy="5819776"/>
          </a:xfrm>
          <a:custGeom>
            <a:avLst/>
            <a:gdLst>
              <a:gd name="connsiteX0" fmla="*/ 0 w 12189600"/>
              <a:gd name="connsiteY0" fmla="*/ 0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  <a:gd name="connsiteX4" fmla="*/ 0 w 12189600"/>
              <a:gd name="connsiteY4" fmla="*/ 0 h 5819776"/>
              <a:gd name="connsiteX0" fmla="*/ 0 w 12189600"/>
              <a:gd name="connsiteY0" fmla="*/ 5819776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600" h="5819776">
                <a:moveTo>
                  <a:pt x="0" y="5819776"/>
                </a:moveTo>
                <a:lnTo>
                  <a:pt x="12189600" y="0"/>
                </a:lnTo>
                <a:lnTo>
                  <a:pt x="12189600" y="5819776"/>
                </a:lnTo>
                <a:lnTo>
                  <a:pt x="0" y="5819776"/>
                </a:lnTo>
                <a:close/>
              </a:path>
            </a:pathLst>
          </a:custGeom>
          <a:solidFill>
            <a:srgbClr val="006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hirdColor"/>
          <p:cNvSpPr/>
          <p:nvPr userDrawn="1"/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  <a:gd name="connsiteX3" fmla="*/ 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ide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  <a:ln>
            <a:noFill/>
          </a:ln>
        </p:spPr>
        <p:txBody>
          <a:bodyPr t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tino Linotype" panose="02040502050505030304" pitchFamily="18" charset="0"/>
              <a:buChar char="​"/>
              <a:tabLst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8" name="Symbolgrafik"/>
          <p:cNvSpPr>
            <a:spLocks noGrp="1"/>
          </p:cNvSpPr>
          <p:nvPr>
            <p:ph type="body" sz="quarter" idx="13" hasCustomPrompt="1"/>
          </p:nvPr>
        </p:nvSpPr>
        <p:spPr>
          <a:xfrm>
            <a:off x="5623200" y="3448800"/>
            <a:ext cx="6799000" cy="47610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4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sside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6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 txBox="1">
            <a:spLocks/>
          </p:cNvSpPr>
          <p:nvPr userDrawn="1"/>
        </p:nvSpPr>
        <p:spPr>
          <a:xfrm>
            <a:off x="-2666" y="-1"/>
            <a:ext cx="12192266" cy="6870891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2234909 h 6868768"/>
              <a:gd name="connsiteX5" fmla="*/ 253 w 12189853"/>
              <a:gd name="connsiteY5" fmla="*/ 0 h 6868768"/>
              <a:gd name="connsiteX0" fmla="*/ 253 w 12189853"/>
              <a:gd name="connsiteY0" fmla="*/ 0 h 7208554"/>
              <a:gd name="connsiteX1" fmla="*/ 12189853 w 12189853"/>
              <a:gd name="connsiteY1" fmla="*/ 0 h 7208554"/>
              <a:gd name="connsiteX2" fmla="*/ 12189795 w 12189853"/>
              <a:gd name="connsiteY2" fmla="*/ 4441723 h 7208554"/>
              <a:gd name="connsiteX3" fmla="*/ 7273331 w 12189853"/>
              <a:gd name="connsiteY3" fmla="*/ 6868768 h 7208554"/>
              <a:gd name="connsiteX4" fmla="*/ 253 w 12189853"/>
              <a:gd name="connsiteY4" fmla="*/ 6806909 h 7208554"/>
              <a:gd name="connsiteX5" fmla="*/ 253 w 12189853"/>
              <a:gd name="connsiteY5" fmla="*/ 0 h 7208554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6806909 h 6868768"/>
              <a:gd name="connsiteX5" fmla="*/ 253 w 12189853"/>
              <a:gd name="connsiteY5" fmla="*/ 0 h 6868768"/>
              <a:gd name="connsiteX0" fmla="*/ 115 w 12189715"/>
              <a:gd name="connsiteY0" fmla="*/ 0 h 6868768"/>
              <a:gd name="connsiteX1" fmla="*/ 12189715 w 12189715"/>
              <a:gd name="connsiteY1" fmla="*/ 0 h 6868768"/>
              <a:gd name="connsiteX2" fmla="*/ 12189657 w 12189715"/>
              <a:gd name="connsiteY2" fmla="*/ 4441723 h 6868768"/>
              <a:gd name="connsiteX3" fmla="*/ 7273193 w 12189715"/>
              <a:gd name="connsiteY3" fmla="*/ 6868768 h 6868768"/>
              <a:gd name="connsiteX4" fmla="*/ 2781 w 12189715"/>
              <a:gd name="connsiteY4" fmla="*/ 6860227 h 6868768"/>
              <a:gd name="connsiteX5" fmla="*/ 115 w 12189715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73330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2893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666 w 12192266"/>
              <a:gd name="connsiteY0" fmla="*/ 0 h 6870891"/>
              <a:gd name="connsiteX1" fmla="*/ 12192266 w 12192266"/>
              <a:gd name="connsiteY1" fmla="*/ 0 h 6870891"/>
              <a:gd name="connsiteX2" fmla="*/ 12192208 w 12192266"/>
              <a:gd name="connsiteY2" fmla="*/ 4441723 h 6870891"/>
              <a:gd name="connsiteX3" fmla="*/ 7265080 w 12192266"/>
              <a:gd name="connsiteY3" fmla="*/ 6868768 h 6870891"/>
              <a:gd name="connsiteX4" fmla="*/ 0 w 12192266"/>
              <a:gd name="connsiteY4" fmla="*/ 6870891 h 6870891"/>
              <a:gd name="connsiteX5" fmla="*/ 2666 w 12192266"/>
              <a:gd name="connsiteY5" fmla="*/ 0 h 68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266" h="6870891">
                <a:moveTo>
                  <a:pt x="2666" y="0"/>
                </a:moveTo>
                <a:lnTo>
                  <a:pt x="12192266" y="0"/>
                </a:lnTo>
                <a:cubicBezTo>
                  <a:pt x="12192247" y="1480574"/>
                  <a:pt x="12192227" y="2961149"/>
                  <a:pt x="12192208" y="4441723"/>
                </a:cubicBezTo>
                <a:lnTo>
                  <a:pt x="7265080" y="6868768"/>
                </a:lnTo>
                <a:lnTo>
                  <a:pt x="0" y="6870891"/>
                </a:lnTo>
                <a:cubicBezTo>
                  <a:pt x="873" y="6127668"/>
                  <a:pt x="1793" y="743223"/>
                  <a:pt x="2666" y="0"/>
                </a:cubicBezTo>
                <a:close/>
              </a:path>
            </a:pathLst>
          </a:custGeom>
          <a:solidFill>
            <a:srgbClr val="006A83"/>
          </a:solid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12762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 userDrawn="1"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 userDrawn="1"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 userDrawn="1"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ondaryColor"/>
          <p:cNvSpPr/>
          <p:nvPr userDrawn="1"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rgbClr val="D2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422400"/>
            <a:ext cx="111096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14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3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7960" y="1422401"/>
            <a:ext cx="5221114" cy="489267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999" y="1422400"/>
            <a:ext cx="11109075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427961" y="1422400"/>
            <a:ext cx="5221114" cy="4892675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35499" y="4815191"/>
            <a:ext cx="2358027" cy="2042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53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53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553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216000" bIns="216000" anchor="b" anchorCtr="0">
            <a:normAutofit/>
          </a:bodyPr>
          <a:lstStyle>
            <a:lvl1pPr algn="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>
          <a:xfrm>
            <a:off x="9778663" y="6948673"/>
            <a:ext cx="1872000" cy="241200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00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2358000" cy="2008253"/>
          </a:xfrm>
          <a:custGeom>
            <a:avLst/>
            <a:gdLst>
              <a:gd name="connsiteX0" fmla="*/ 0 w 2341265"/>
              <a:gd name="connsiteY0" fmla="*/ 0 h 2042809"/>
              <a:gd name="connsiteX1" fmla="*/ 2341265 w 2341265"/>
              <a:gd name="connsiteY1" fmla="*/ 0 h 2042809"/>
              <a:gd name="connsiteX2" fmla="*/ 2341265 w 2341265"/>
              <a:gd name="connsiteY2" fmla="*/ 2042809 h 2042809"/>
              <a:gd name="connsiteX3" fmla="*/ 0 w 2341265"/>
              <a:gd name="connsiteY3" fmla="*/ 2042809 h 2042809"/>
              <a:gd name="connsiteX4" fmla="*/ 0 w 2341265"/>
              <a:gd name="connsiteY4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2341265 w 2341820"/>
              <a:gd name="connsiteY3" fmla="*/ 2042809 h 2042809"/>
              <a:gd name="connsiteX4" fmla="*/ 0 w 2341820"/>
              <a:gd name="connsiteY4" fmla="*/ 2042809 h 2042809"/>
              <a:gd name="connsiteX5" fmla="*/ 0 w 2341820"/>
              <a:gd name="connsiteY5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0 w 2341820"/>
              <a:gd name="connsiteY3" fmla="*/ 2042809 h 2042809"/>
              <a:gd name="connsiteX4" fmla="*/ 0 w 2341820"/>
              <a:gd name="connsiteY4" fmla="*/ 0 h 2042809"/>
              <a:gd name="connsiteX0" fmla="*/ 0 w 2341820"/>
              <a:gd name="connsiteY0" fmla="*/ 0 h 2010911"/>
              <a:gd name="connsiteX1" fmla="*/ 2341265 w 2341820"/>
              <a:gd name="connsiteY1" fmla="*/ 0 h 2010911"/>
              <a:gd name="connsiteX2" fmla="*/ 2341820 w 2341820"/>
              <a:gd name="connsiteY2" fmla="*/ 893135 h 2010911"/>
              <a:gd name="connsiteX3" fmla="*/ 2658 w 2341820"/>
              <a:gd name="connsiteY3" fmla="*/ 2010911 h 2010911"/>
              <a:gd name="connsiteX4" fmla="*/ 0 w 2341820"/>
              <a:gd name="connsiteY4" fmla="*/ 0 h 2010911"/>
              <a:gd name="connsiteX0" fmla="*/ 0 w 2341820"/>
              <a:gd name="connsiteY0" fmla="*/ 0 h 2008253"/>
              <a:gd name="connsiteX1" fmla="*/ 2341265 w 2341820"/>
              <a:gd name="connsiteY1" fmla="*/ 0 h 2008253"/>
              <a:gd name="connsiteX2" fmla="*/ 2341820 w 2341820"/>
              <a:gd name="connsiteY2" fmla="*/ 893135 h 2008253"/>
              <a:gd name="connsiteX3" fmla="*/ 0 w 2341820"/>
              <a:gd name="connsiteY3" fmla="*/ 2008253 h 2008253"/>
              <a:gd name="connsiteX4" fmla="*/ 0 w 2341820"/>
              <a:gd name="connsiteY4" fmla="*/ 0 h 20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820" h="2008253">
                <a:moveTo>
                  <a:pt x="0" y="0"/>
                </a:moveTo>
                <a:lnTo>
                  <a:pt x="2341265" y="0"/>
                </a:lnTo>
                <a:lnTo>
                  <a:pt x="2341820" y="893135"/>
                </a:lnTo>
                <a:lnTo>
                  <a:pt x="0" y="20082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16000" tIns="216000" rIns="180000" bIns="0" anchor="t" anchorCtr="0">
            <a:normAutofit/>
          </a:bodyPr>
          <a:lstStyle>
            <a:lvl1pPr algn="l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85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14846" y="5022669"/>
            <a:ext cx="2730137" cy="1835331"/>
          </a:xfrm>
          <a:prstGeom prst="triangle">
            <a:avLst>
              <a:gd name="adj" fmla="val 66533"/>
            </a:avLst>
          </a:prstGeom>
          <a:solidFill>
            <a:schemeClr val="bg1"/>
          </a:solidFill>
        </p:spPr>
        <p:txBody>
          <a:bodyPr lIns="0" rIns="0" bIns="216000" anchor="b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04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22400"/>
            <a:ext cx="11109600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rgbClr val="005A9B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/>
          <p:cNvCxnSpPr/>
          <p:nvPr/>
        </p:nvCxnSpPr>
        <p:spPr>
          <a:xfrm>
            <a:off x="540000" y="1250870"/>
            <a:ext cx="11109600" cy="0"/>
          </a:xfrm>
          <a:prstGeom prst="line">
            <a:avLst/>
          </a:prstGeom>
          <a:ln>
            <a:solidFill>
              <a:srgbClr val="D2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imaryColor"/>
          <p:cNvSpPr>
            <a:spLocks/>
          </p:cNvSpPr>
          <p:nvPr/>
        </p:nvSpPr>
        <p:spPr bwMode="auto">
          <a:xfrm>
            <a:off x="-988" y="220663"/>
            <a:ext cx="422275" cy="647700"/>
          </a:xfrm>
          <a:custGeom>
            <a:avLst/>
            <a:gdLst>
              <a:gd name="T0" fmla="*/ 0 w 266"/>
              <a:gd name="T1" fmla="*/ 0 h 408"/>
              <a:gd name="T2" fmla="*/ 0 w 266"/>
              <a:gd name="T3" fmla="*/ 408 h 408"/>
              <a:gd name="T4" fmla="*/ 266 w 266"/>
              <a:gd name="T5" fmla="*/ 276 h 408"/>
              <a:gd name="T6" fmla="*/ 0 w 266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6" h="408">
                <a:moveTo>
                  <a:pt x="0" y="0"/>
                </a:moveTo>
                <a:lnTo>
                  <a:pt x="0" y="408"/>
                </a:lnTo>
                <a:lnTo>
                  <a:pt x="266" y="276"/>
                </a:lnTo>
                <a:lnTo>
                  <a:pt x="0" y="0"/>
                </a:lnTo>
                <a:close/>
              </a:path>
            </a:pathLst>
          </a:custGeom>
          <a:solidFill>
            <a:srgbClr val="006A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76" r:id="rId5"/>
    <p:sldLayoutId id="2147483665" r:id="rId6"/>
    <p:sldLayoutId id="2147483677" r:id="rId7"/>
    <p:sldLayoutId id="2147483678" r:id="rId8"/>
    <p:sldLayoutId id="2147483680" r:id="rId9"/>
    <p:sldLayoutId id="2147483679" r:id="rId10"/>
    <p:sldLayoutId id="2147483660" r:id="rId11"/>
    <p:sldLayoutId id="2147483662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3" r:id="rId22"/>
    <p:sldLayoutId id="2147483675" r:id="rId23"/>
    <p:sldLayoutId id="2147483654" r:id="rId24"/>
    <p:sldLayoutId id="2147483655" r:id="rId25"/>
    <p:sldLayoutId id="2147483681" r:id="rId26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300" kern="1200">
          <a:solidFill>
            <a:srgbClr val="006A8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rgbClr val="005A9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-bolig.dk/boligafdelinger/alfabetisk-oversigt/skyttevaenget/boks1/helhedspl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sz="2000" dirty="0"/>
            </a:br>
            <a:r>
              <a:rPr lang="da-DK" sz="2000" dirty="0"/>
              <a:t>Skyttevænget 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Informationsmøde </a:t>
            </a:r>
            <a:br>
              <a:rPr lang="da-DK" sz="2000" dirty="0"/>
            </a:br>
            <a:r>
              <a:rPr lang="da-DK" sz="2000" dirty="0"/>
              <a:t>2. – 7. og 9. september 2020.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Midlertidig genhusning.</a:t>
            </a:r>
          </a:p>
        </p:txBody>
      </p:sp>
      <p:sp>
        <p:nvSpPr>
          <p:cNvPr id="5" name="Pladsholder til billed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254" y="-1"/>
            <a:ext cx="12189853" cy="63335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9853" h="6333510">
                <a:moveTo>
                  <a:pt x="253" y="0"/>
                </a:moveTo>
                <a:lnTo>
                  <a:pt x="12189853" y="0"/>
                </a:lnTo>
                <a:cubicBezTo>
                  <a:pt x="12189834" y="1480574"/>
                  <a:pt x="12189814" y="2961149"/>
                  <a:pt x="12189795" y="4441723"/>
                </a:cubicBezTo>
                <a:lnTo>
                  <a:pt x="8343848" y="6333510"/>
                </a:lnTo>
                <a:lnTo>
                  <a:pt x="253" y="2234909"/>
                </a:lnTo>
                <a:cubicBezTo>
                  <a:pt x="1126" y="1491686"/>
                  <a:pt x="-620" y="743223"/>
                  <a:pt x="253" y="0"/>
                </a:cubicBezTo>
                <a:close/>
              </a:path>
            </a:pathLst>
          </a:custGeom>
          <a:blipFill>
            <a:blip r:embed="rId4"/>
            <a:srcRect/>
            <a:stretch>
              <a:fillRect t="-14155" b="-14155"/>
            </a:stretch>
          </a:blip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2" name="AutoShape 2" descr="https://www.skyfish.com/preview/18412567-.jpg?size=1600px&amp;sharehash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" name="Pladsholder til indho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429" y="5240874"/>
            <a:ext cx="1039812" cy="6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Genhusningstilbud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Hvert lejemål kan få op til 2 genhusningstilbud.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Hvis I takker nej til det første genhusningstilbud, får I et andet genhusningstilbud. </a:t>
            </a:r>
            <a:br>
              <a:rPr lang="da-DK" sz="2200" dirty="0">
                <a:solidFill>
                  <a:srgbClr val="006A83"/>
                </a:solidFill>
              </a:rPr>
            </a:br>
            <a:br>
              <a:rPr lang="da-DK" sz="2200" dirty="0">
                <a:solidFill>
                  <a:srgbClr val="006A83"/>
                </a:solidFill>
              </a:rPr>
            </a:br>
            <a:r>
              <a:rPr lang="da-DK" sz="2200" dirty="0">
                <a:solidFill>
                  <a:srgbClr val="006A83"/>
                </a:solidFill>
              </a:rPr>
              <a:t>Takker I også nej til det andet genhusningstilbud, får I en opsigelse.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Genhusningstilbuddene bliver fremsendt pr. mail. Har I ikke en mail, bliver de fremsendt pr. post. </a:t>
            </a:r>
          </a:p>
        </p:txBody>
      </p:sp>
    </p:spTree>
    <p:extLst>
      <p:ext uri="{BB962C8B-B14F-4D97-AF65-F5344CB8AC3E}">
        <p14:creationId xmlns:p14="http://schemas.microsoft.com/office/powerpoint/2010/main" val="14383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Genhusningsboligen – </a:t>
            </a:r>
            <a:r>
              <a:rPr lang="da-DK" b="1" dirty="0"/>
              <a:t>Midlertidig</a:t>
            </a:r>
            <a:r>
              <a:rPr lang="da-DK" dirty="0"/>
              <a:t>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dirty="0">
              <a:solidFill>
                <a:schemeClr val="accent1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Ved </a:t>
            </a:r>
            <a:r>
              <a:rPr lang="da-DK" sz="2200" b="1" dirty="0">
                <a:solidFill>
                  <a:srgbClr val="006A83"/>
                </a:solidFill>
              </a:rPr>
              <a:t>midlertidig</a:t>
            </a:r>
            <a:r>
              <a:rPr lang="da-DK" sz="2200" dirty="0">
                <a:solidFill>
                  <a:srgbClr val="006A83"/>
                </a:solidFill>
              </a:rPr>
              <a:t> genhusning: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Den midlertidige genhusningsbolig skal være ”passende” og den skal ligge i kommunen.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Passende betyder, at boligen skal være rimelig i forhold til størrelsen af den konkrete husstand, varighed af ombygningsperiode m.v.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chemeClr val="accent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790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Genhusningsbetingelser – midlertidig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3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accent1"/>
              </a:solidFill>
            </a:endParaRPr>
          </a:p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Genhusningsteamet fordeler de midlertidige genhusningsboliger ud fra jeres nuværende boligsituation og behov. </a:t>
            </a:r>
          </a:p>
          <a:p>
            <a:pPr marL="457200" lvl="3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har adgang til både jeres nuværende bolig og jeres midlertidige genhusningsbolig i 7 dage, når I skal flytte.</a:t>
            </a:r>
          </a:p>
          <a:p>
            <a:pPr>
              <a:buNone/>
            </a:pPr>
            <a:endParaRPr lang="da-DK" sz="2200" dirty="0">
              <a:solidFill>
                <a:srgbClr val="FFC000"/>
              </a:solidFill>
            </a:endParaRPr>
          </a:p>
          <a:p>
            <a:pPr>
              <a:buNone/>
            </a:pP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8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Genhusningsbetingelser – midlertidig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999" y="1422400"/>
            <a:ext cx="11409953" cy="5435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får en ”aftale om midlertidig brug af lokaler”.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skal fortsætte med at betale jeres nuværende husleje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Er genhusningsboligen billigere i husleje, får I huslejerefusion i genhusningsperioden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skal ikke betale indskud i den midlertidige genhusningsbolig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skal betale jeres forbrug i den midlertidige genhusningsbolig 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Boligens stand: Rengjort og funktionsdygtig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Du hæfter selvfølgelig for misligholdelse af genhusningsboligen.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1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Opbevaring ved midlertidig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Hvis det aftales med genhusningsteamet, at du genhuses midlertidig i en anden bolig, som er mindre end kontraktboligen, er det muligt at få opbevaret inventar på fjernlager, hvis dette ikke kan medbringes i den midlertidige genhusningsbolig.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Det vil ikke være muligt at tilgå inventaret i opbevaringsperioden. 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Udgiften dækkes af byggesagen.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9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0DD47-16DF-42BA-A86D-FC1293182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Genhusningsboligens stand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1AEFF1-6A5B-4FEC-9B0D-EFDDA3B2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Den midlertidige genhusningsbolig vil ikke være istandsat ved indflytning. Hvis der er områder i boligen der er nødvendigt at udbedre, så kan dette ske i samarbejde med genhusningsteamet.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834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6A83"/>
                </a:solidFill>
              </a:rPr>
              <a:t>Genhuse sig selv</a:t>
            </a:r>
          </a:p>
        </p:txBody>
      </p:sp>
    </p:spTree>
    <p:extLst>
      <p:ext uri="{BB962C8B-B14F-4D97-AF65-F5344CB8AC3E}">
        <p14:creationId xmlns:p14="http://schemas.microsoft.com/office/powerpoint/2010/main" val="240358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Genhuser sig selv - midlertidigt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Hvis I selv finder en midlertidig genhusningsbolig (fx sommerhus), har I ret til: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Frigørelse for huslejeforpligtigelsen i genhusningsperioden.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Udbetaling af flyttegodtgørelse / flyttehjælp til kommunegrænsen.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Adgang til kontraktboligen i 7 dage ved fraflytning. Der betales ikke husleje i kontraktboligen i de 7 dage.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Hvis I alligevel ønsker genhusning gennem KAB, skal genhusningsteamet have minimum 1 måneds varsel.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skal selv afholde udgiften til opbevaring af inventar.</a:t>
            </a:r>
          </a:p>
        </p:txBody>
      </p:sp>
    </p:spTree>
    <p:extLst>
      <p:ext uri="{BB962C8B-B14F-4D97-AF65-F5344CB8AC3E}">
        <p14:creationId xmlns:p14="http://schemas.microsoft.com/office/powerpoint/2010/main" val="124962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6A83"/>
                </a:solidFill>
              </a:rPr>
              <a:t>Genhusningsvilkår</a:t>
            </a:r>
          </a:p>
        </p:txBody>
      </p:sp>
    </p:spTree>
    <p:extLst>
      <p:ext uri="{BB962C8B-B14F-4D97-AF65-F5344CB8AC3E}">
        <p14:creationId xmlns:p14="http://schemas.microsoft.com/office/powerpoint/2010/main" val="3740107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Installationsretten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Hvis I via installationsretten har fået tilladelse til opsætning af eks. en vaskemaskine, opvaskemaskine etc., betaler byggesagen for montering af installationen i genhusningsboligen.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Er du i tvivl, om jeres installationer er godkendte, skal du kontakte ejendomskontoret.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609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Genhusningsteamet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1255059"/>
            <a:ext cx="11109600" cy="517431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Tina Willer		 Konsulent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Trine Trampe 		 Konsulent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Diana Milling		 Koordinator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Louise Østvand 	 	 Teamchef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>
              <a:buNone/>
            </a:pPr>
            <a:r>
              <a:rPr lang="da-DK" sz="2200" dirty="0" err="1">
                <a:solidFill>
                  <a:srgbClr val="006A83"/>
                </a:solidFill>
              </a:rPr>
              <a:t>Powerpointen</a:t>
            </a:r>
            <a:r>
              <a:rPr lang="da-DK" sz="2200" dirty="0">
                <a:solidFill>
                  <a:srgbClr val="006A83"/>
                </a:solidFill>
              </a:rPr>
              <a:t> bliver lagt på afdelingens hjemmeside efter det sidste genhusningsinformationsmøde:</a:t>
            </a: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  <a:hlinkClick r:id="rId3"/>
              </a:rPr>
              <a:t>http://www.sab-bolig.dk/boligafdelinger/alfabetisk-oversigt/skyttevaenget/boks1/helhedsplan</a:t>
            </a:r>
            <a:endParaRPr lang="da-DK" sz="2200" b="1" dirty="0">
              <a:solidFill>
                <a:srgbClr val="006A83"/>
              </a:solidFill>
              <a:highlight>
                <a:srgbClr val="FFFF00"/>
              </a:highlight>
            </a:endParaRP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Der bliver efterfølgende husstandsomdelt en genhusningsfolder med alt relevant information om genhusning.</a:t>
            </a:r>
          </a:p>
          <a:p>
            <a:pPr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44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Råderetssager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dirty="0"/>
          </a:p>
          <a:p>
            <a:endParaRPr lang="da-DK" sz="2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Råderetssager, der er godkendte, godtgøres efter gældende regler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727200" lvl="2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Permanent genhusning – hel godtgørelse</a:t>
            </a:r>
          </a:p>
          <a:p>
            <a:pPr marL="727200" lvl="2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Midlertidig genhusning – godtgørelse - for den bygningsdel, der bliver renoveret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Råderetssager, der ikke er godkendte, godtgøres ikke. </a:t>
            </a:r>
          </a:p>
        </p:txBody>
      </p:sp>
    </p:spTree>
    <p:extLst>
      <p:ext uri="{BB962C8B-B14F-4D97-AF65-F5344CB8AC3E}">
        <p14:creationId xmlns:p14="http://schemas.microsoft.com/office/powerpoint/2010/main" val="169375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Godtgørelse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a-DK" sz="2200" dirty="0">
                <a:solidFill>
                  <a:srgbClr val="006A83"/>
                </a:solidFill>
              </a:rPr>
              <a:t>Heldækkende gulvtæpper, indkøbt inden 31. august 2020 erstattes, hvis de bliver ødelagt ved flytningen, således:</a:t>
            </a:r>
          </a:p>
          <a:p>
            <a:pPr marL="0" lvl="2" indent="0"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lvl="3"/>
            <a:r>
              <a:rPr lang="da-DK" dirty="0">
                <a:solidFill>
                  <a:srgbClr val="006A83"/>
                </a:solidFill>
              </a:rPr>
              <a:t>1-3 år: Nyværdi</a:t>
            </a:r>
          </a:p>
          <a:p>
            <a:pPr lvl="3"/>
            <a:r>
              <a:rPr lang="da-DK" dirty="0">
                <a:solidFill>
                  <a:srgbClr val="006A83"/>
                </a:solidFill>
              </a:rPr>
              <a:t>4-9 år: Dækkes med afskrivning med 10 % pr. år, minimum afskrivning er 40 %.</a:t>
            </a:r>
          </a:p>
          <a:p>
            <a:pPr lvl="3"/>
            <a:r>
              <a:rPr lang="da-DK" dirty="0">
                <a:solidFill>
                  <a:srgbClr val="006A83"/>
                </a:solidFill>
              </a:rPr>
              <a:t>10 år eller ældre: Ingen erstatning</a:t>
            </a:r>
          </a:p>
          <a:p>
            <a:pPr lvl="1"/>
            <a:endParaRPr lang="da-DK" sz="2200" dirty="0">
              <a:solidFill>
                <a:srgbClr val="006A83"/>
              </a:solidFill>
            </a:endParaRPr>
          </a:p>
          <a:p>
            <a:pPr lvl="1"/>
            <a:r>
              <a:rPr lang="da-DK" sz="2200" dirty="0">
                <a:solidFill>
                  <a:srgbClr val="006A83"/>
                </a:solidFill>
              </a:rPr>
              <a:t>Der skal fremvises en kvittering med navn, adresse og anskaffelsessummen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847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0C36A-D011-499A-8918-57AEBAEC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Bytte bolig?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665157-19B7-4AF2-8F2E-E42CDBF9B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Hvis du finder en lejer, som du vil bytte bolig med, så er det den nye lejer, der er omfattet af genhusningsbetingelserne.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Bytningen skal være gennemført inden renoveringen begynder.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Du skal derfor selv betale for din fraflytning i forbindelse med bytningen.</a:t>
            </a: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Der skal laves fraflytningssyn og indflytningssyn på normale vilkår.</a:t>
            </a:r>
          </a:p>
          <a:p>
            <a:pPr>
              <a:buNone/>
            </a:pPr>
            <a:r>
              <a:rPr lang="da-DK" sz="2200" dirty="0">
                <a:solidFill>
                  <a:srgbClr val="006A83"/>
                </a:solidFill>
              </a:rPr>
              <a:t>Det er vigtigt, at den nye lejer er indforstået med at skulle genhuses.</a:t>
            </a:r>
          </a:p>
        </p:txBody>
      </p:sp>
    </p:spTree>
    <p:extLst>
      <p:ext uri="{BB962C8B-B14F-4D97-AF65-F5344CB8AC3E}">
        <p14:creationId xmlns:p14="http://schemas.microsoft.com/office/powerpoint/2010/main" val="390589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98202" y="2972938"/>
            <a:ext cx="5992010" cy="1108038"/>
          </a:xfrm>
        </p:spPr>
        <p:txBody>
          <a:bodyPr/>
          <a:lstStyle/>
          <a:p>
            <a:r>
              <a:rPr lang="da-DK" dirty="0">
                <a:solidFill>
                  <a:srgbClr val="006A83"/>
                </a:solidFill>
              </a:rPr>
              <a:t>Flytning</a:t>
            </a:r>
          </a:p>
        </p:txBody>
      </p:sp>
    </p:spTree>
    <p:extLst>
      <p:ext uri="{BB962C8B-B14F-4D97-AF65-F5344CB8AC3E}">
        <p14:creationId xmlns:p14="http://schemas.microsoft.com/office/powerpoint/2010/main" val="2880055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Flytning – du flytter selv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85828" y="889000"/>
            <a:ext cx="11109600" cy="4892675"/>
          </a:xfrm>
        </p:spPr>
        <p:txBody>
          <a:bodyPr/>
          <a:lstStyle/>
          <a:p>
            <a:pPr lvl="3">
              <a:buFont typeface="Arial" panose="020B0604020202020204" pitchFamily="34" charset="0"/>
              <a:buChar char="•"/>
            </a:pPr>
            <a:endParaRPr lang="da-DK" dirty="0">
              <a:solidFill>
                <a:srgbClr val="006A83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I får godtgørelse til dækning af flytteudgifter</a:t>
            </a:r>
          </a:p>
          <a:p>
            <a:pPr lvl="3">
              <a:buFont typeface="Arial" panose="020B0604020202020204" pitchFamily="34" charset="0"/>
              <a:buChar char="•"/>
            </a:pPr>
            <a:endParaRPr lang="da-DK" dirty="0">
              <a:solidFill>
                <a:srgbClr val="006A83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Godtgørelse:		1-2 rum	  6.000 kr.</a:t>
            </a:r>
          </a:p>
          <a:p>
            <a:pPr marL="270000" lvl="3" indent="0">
              <a:buNone/>
            </a:pPr>
            <a:r>
              <a:rPr lang="da-DK" dirty="0">
                <a:solidFill>
                  <a:srgbClr val="006A83"/>
                </a:solidFill>
              </a:rPr>
              <a:t>				3-rum		  8.000 kr. </a:t>
            </a:r>
          </a:p>
          <a:p>
            <a:pPr marL="270000" lvl="3" indent="0">
              <a:buNone/>
            </a:pPr>
            <a:r>
              <a:rPr lang="da-DK" dirty="0">
                <a:solidFill>
                  <a:srgbClr val="006A83"/>
                </a:solidFill>
              </a:rPr>
              <a:t>				4-rum		10.000 kr.</a:t>
            </a:r>
          </a:p>
          <a:p>
            <a:pPr marL="270000" lvl="3" indent="0">
              <a:buNone/>
            </a:pPr>
            <a:r>
              <a:rPr lang="da-DK" dirty="0">
                <a:solidFill>
                  <a:srgbClr val="006A83"/>
                </a:solidFill>
              </a:rPr>
              <a:t>				5-rum		12.000 kr.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Udbetaling sker, efter der er afholdt fraflytningssyn</a:t>
            </a:r>
          </a:p>
          <a:p>
            <a:pPr lvl="3">
              <a:buFont typeface="Arial" panose="020B0604020202020204" pitchFamily="34" charset="0"/>
              <a:buChar char="•"/>
            </a:pPr>
            <a:endParaRPr lang="da-DK" dirty="0">
              <a:solidFill>
                <a:srgbClr val="006A83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Godtgørelsen dækker alle udgifter ved flytningen herunder flytning af telefon,  it- forbindelser m.v.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Ved midlertidig genhusning udbetales godtgørelse både ved udflytning og tilbageflytning.</a:t>
            </a:r>
          </a:p>
          <a:p>
            <a:pPr lvl="3">
              <a:buFont typeface="Arial" panose="020B0604020202020204" pitchFamily="34" charset="0"/>
              <a:buChar char="•"/>
            </a:pPr>
            <a:endParaRPr lang="da-DK" sz="800" dirty="0">
              <a:solidFill>
                <a:schemeClr val="accent1"/>
              </a:solidFill>
            </a:endParaRPr>
          </a:p>
          <a:p>
            <a:pPr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0665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Flytning – flytning med flyttefirma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4000" lvl="4" indent="0">
              <a:buNone/>
            </a:pPr>
            <a:r>
              <a:rPr lang="da-DK" sz="2600" dirty="0">
                <a:solidFill>
                  <a:srgbClr val="006A83"/>
                </a:solidFill>
              </a:rPr>
              <a:t>Du kan vælge at flytte med flyttefirma</a:t>
            </a: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rgbClr val="006A83"/>
                </a:solidFill>
              </a:rPr>
              <a:t>Flytningen omfatter:</a:t>
            </a: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Levering af flyttekasser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Flytning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Afhentning af flyttekasser</a:t>
            </a:r>
          </a:p>
          <a:p>
            <a:pPr marL="504000" lvl="7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- 3 handyman-timer for opsætning af lamper og billeder m.v.</a:t>
            </a:r>
          </a:p>
          <a:p>
            <a:pPr marL="504000" lvl="7" indent="0"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marL="504000" lvl="7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Du står selv for ned og udpakning af dine ejendele.</a:t>
            </a: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rgbClr val="006A83"/>
                </a:solidFill>
              </a:rPr>
              <a:t>Flyttefirma bestilles af genhusningsteamet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1765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Flytning – Flyttefirma – Særlige vilkår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20950" y="1260475"/>
            <a:ext cx="11109600" cy="4892675"/>
          </a:xfrm>
        </p:spPr>
        <p:txBody>
          <a:bodyPr/>
          <a:lstStyle/>
          <a:p>
            <a:pPr marL="504000" lvl="4" indent="0">
              <a:buNone/>
            </a:pPr>
            <a:r>
              <a:rPr lang="da-DK" sz="2600" dirty="0">
                <a:solidFill>
                  <a:srgbClr val="006A83"/>
                </a:solidFill>
              </a:rPr>
              <a:t>I samråd med genhusningskonsulenten kan det besluttes, at du har brug for ekstra hjælp af flyttefirmaet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rgbClr val="006A83"/>
                </a:solidFill>
              </a:rPr>
              <a:t>Flytningen omfatter:</a:t>
            </a: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Levering af flyttekasser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	 -  Nedpakning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Flytning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	 -  Udpakning og sætte på plads</a:t>
            </a:r>
          </a:p>
          <a:p>
            <a:pPr marL="504000" lvl="8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 Afhentning af flyttekasser</a:t>
            </a:r>
          </a:p>
          <a:p>
            <a:pPr marL="504000" lvl="7" indent="0">
              <a:buNone/>
            </a:pPr>
            <a:r>
              <a:rPr lang="da-DK" sz="2200" dirty="0">
                <a:solidFill>
                  <a:srgbClr val="006A83"/>
                </a:solidFill>
              </a:rPr>
              <a:t>     - 7 handyman-timer for opsætning af lamper og billeder m.v.</a:t>
            </a:r>
          </a:p>
          <a:p>
            <a:pPr marL="504000" lvl="4" indent="0">
              <a:buNone/>
            </a:pPr>
            <a:endParaRPr lang="da-DK" sz="1000" dirty="0">
              <a:solidFill>
                <a:srgbClr val="006A83"/>
              </a:solidFill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rgbClr val="006A83"/>
                </a:solidFill>
              </a:rPr>
              <a:t>Flyttefirma bestilles af genhusningsteamet</a:t>
            </a:r>
          </a:p>
        </p:txBody>
      </p:sp>
    </p:spTree>
    <p:extLst>
      <p:ext uri="{BB962C8B-B14F-4D97-AF65-F5344CB8AC3E}">
        <p14:creationId xmlns:p14="http://schemas.microsoft.com/office/powerpoint/2010/main" val="2939557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0" dirty="0"/>
              <a:t>Midlertidig fraflytning – Hvad skal du selv sørge for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006A83"/>
                </a:solidFill>
              </a:rPr>
              <a:t>Ved midlertidig genhusning skal du selv:</a:t>
            </a:r>
          </a:p>
          <a:p>
            <a:endParaRPr lang="da-DK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Melde flytning til hjemmehjælp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Melde flytning til forsikringsselskab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Flytte din TV-pakke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Melde din genhusning til PostNord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6A83"/>
                </a:solidFill>
              </a:rPr>
              <a:t>Du skal IKKE flytte din folkeregisteradresse til genhusningsboligen</a:t>
            </a:r>
          </a:p>
        </p:txBody>
      </p:sp>
    </p:spTree>
    <p:extLst>
      <p:ext uri="{BB962C8B-B14F-4D97-AF65-F5344CB8AC3E}">
        <p14:creationId xmlns:p14="http://schemas.microsoft.com/office/powerpoint/2010/main" val="1244028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98202" y="2972938"/>
            <a:ext cx="5992010" cy="1108038"/>
          </a:xfrm>
        </p:spPr>
        <p:txBody>
          <a:bodyPr/>
          <a:lstStyle/>
          <a:p>
            <a:r>
              <a:rPr lang="da-DK" dirty="0"/>
              <a:t>Genhusningsforløb</a:t>
            </a:r>
          </a:p>
        </p:txBody>
      </p:sp>
    </p:spTree>
    <p:extLst>
      <p:ext uri="{BB962C8B-B14F-4D97-AF65-F5344CB8AC3E}">
        <p14:creationId xmlns:p14="http://schemas.microsoft.com/office/powerpoint/2010/main" val="395038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Forløb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Genhusningsinformationsmøder for alle beboere i perioden </a:t>
            </a:r>
            <a:r>
              <a:rPr lang="da-DK" sz="2200" b="1" dirty="0">
                <a:solidFill>
                  <a:srgbClr val="006A83"/>
                </a:solidFill>
              </a:rPr>
              <a:t>den 31. august til den 9. september 2020.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Omdeling af informationsmateriale ca. i uge 38: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987750" lvl="5" indent="-285750"/>
            <a:r>
              <a:rPr lang="da-DK" sz="2200" dirty="0">
                <a:solidFill>
                  <a:srgbClr val="006A83"/>
                </a:solidFill>
              </a:rPr>
              <a:t>Omdeling af genhusningsfolder </a:t>
            </a:r>
          </a:p>
          <a:p>
            <a:pPr marL="987750" lvl="4" indent="-285750"/>
            <a:r>
              <a:rPr lang="da-DK" sz="2200" dirty="0">
                <a:solidFill>
                  <a:srgbClr val="006A83"/>
                </a:solidFill>
              </a:rPr>
              <a:t>Indstik ”hvordan ændrer jeg mine kontaktoplysninger på Mit KAB?”</a:t>
            </a:r>
            <a:endParaRPr lang="da-DK" sz="2200" dirty="0">
              <a:solidFill>
                <a:srgbClr val="005A9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10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1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	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Hvem skal genhuses?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>
              <a:solidFill>
                <a:srgbClr val="006A8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Midlertidig genhusning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>
              <a:solidFill>
                <a:srgbClr val="006A8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Genhuser sig selv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>
              <a:solidFill>
                <a:srgbClr val="006A8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Genhusningsvilkår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>
              <a:solidFill>
                <a:srgbClr val="006A8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Flytning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>
              <a:solidFill>
                <a:srgbClr val="006A8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>
                <a:solidFill>
                  <a:srgbClr val="006A83"/>
                </a:solidFill>
              </a:rPr>
              <a:t>Genhusningsforløbet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2200" dirty="0"/>
              <a:t>Spørgsmål</a:t>
            </a:r>
          </a:p>
          <a:p>
            <a:endParaRPr lang="da-DK" sz="2200" dirty="0"/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2213165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Forløb – Husk at opdatere MIT KAB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Husk at opdatere dine kontaktoplysninger på MIT KAB </a:t>
            </a:r>
            <a:r>
              <a:rPr lang="da-DK" sz="2200" b="1" dirty="0">
                <a:solidFill>
                  <a:srgbClr val="006A83"/>
                </a:solidFill>
              </a:rPr>
              <a:t>inden den 30. september 2020.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I får omdelt en vejledning til MIT KAB sammen med genhusningsfolderen.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Genhusningsteamet skal bruge oplysningerne, så vi kan sende dig mails med genhusningstilbud og andre vigtige informationer.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Hvis du ikke ønsker post via mail, sender vi breve til dig med almindelig post.</a:t>
            </a:r>
          </a:p>
        </p:txBody>
      </p:sp>
    </p:spTree>
    <p:extLst>
      <p:ext uri="{BB962C8B-B14F-4D97-AF65-F5344CB8AC3E}">
        <p14:creationId xmlns:p14="http://schemas.microsoft.com/office/powerpoint/2010/main" val="96445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Forløb – Husk at udfylde spørgeskema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200" dirty="0">
                <a:solidFill>
                  <a:srgbClr val="006A83"/>
                </a:solidFill>
              </a:rPr>
              <a:t>I ca. </a:t>
            </a:r>
            <a:r>
              <a:rPr lang="da-DK" sz="2200" b="1" dirty="0">
                <a:solidFill>
                  <a:srgbClr val="006A83"/>
                </a:solidFill>
              </a:rPr>
              <a:t>uge 41</a:t>
            </a:r>
            <a:r>
              <a:rPr lang="da-DK" sz="2200" dirty="0">
                <a:solidFill>
                  <a:srgbClr val="006A83"/>
                </a:solidFill>
              </a:rPr>
              <a:t> vil I få tilsendt et link på mail / pr. brev, som giver adgang til et elektronisk spørgeskema.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Når du har udfyldt skemaet, vil du automatisk modtage en kvittering med genpart/kopi af det udfyldte skema pr. mail.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Hvis du ikke har en e-mailadresse, vil du modtage et spørgeskema i din postkasse. Du kan aflevere det udfyldte skema på ejendomskontoret, som sender det ind til genhusningsteamet.</a:t>
            </a:r>
          </a:p>
        </p:txBody>
      </p:sp>
    </p:spTree>
    <p:extLst>
      <p:ext uri="{BB962C8B-B14F-4D97-AF65-F5344CB8AC3E}">
        <p14:creationId xmlns:p14="http://schemas.microsoft.com/office/powerpoint/2010/main" val="4197385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du brug for en personlig samtale?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200" dirty="0">
                <a:solidFill>
                  <a:srgbClr val="006A83"/>
                </a:solidFill>
              </a:rPr>
              <a:t>I spørgeskemaet kan du krydse af, hvis du ønsker en personlig samtale med en genhusningskonsulent.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Samtalen kan også foregå telefonisk, hvis det ønskes.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Genhusningsteamet sender en vejledning og et link pr. mail / brev, der giver adgang til at booke en samtale. 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Har I ikke adgang til Internettet, kan genhusningsteamet hjælpe dig med at booke en tid, når vi når så langt i processen.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2460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Personlige genhusningssamtaler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200" dirty="0">
                <a:solidFill>
                  <a:srgbClr val="006A83"/>
                </a:solidFill>
              </a:rPr>
              <a:t>De personlige genhusningssamtaler afholdes til efteråret 2020.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Varighed 30 minutter og tager udgangspunkt i det udfyldte spørgeskema og handler om genhusning.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Samtalerne forventes afholdt i prøveboligen: 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pPr lvl="1"/>
            <a:r>
              <a:rPr lang="da-DK" sz="2200" dirty="0">
                <a:solidFill>
                  <a:srgbClr val="006A83"/>
                </a:solidFill>
              </a:rPr>
              <a:t>                               Skyttegårdvej 23 st. tv.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pPr algn="ctr"/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2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98202" y="2972938"/>
            <a:ext cx="5992010" cy="1108038"/>
          </a:xfrm>
        </p:spPr>
        <p:txBody>
          <a:bodyPr/>
          <a:lstStyle/>
          <a:p>
            <a:r>
              <a:rPr lang="da-DK" dirty="0"/>
              <a:t>Spørgsmål?</a:t>
            </a:r>
          </a:p>
        </p:txBody>
      </p:sp>
    </p:spTree>
    <p:extLst>
      <p:ext uri="{BB962C8B-B14F-4D97-AF65-F5344CB8AC3E}">
        <p14:creationId xmlns:p14="http://schemas.microsoft.com/office/powerpoint/2010/main" val="2831736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98202" y="2972938"/>
            <a:ext cx="5992010" cy="1108038"/>
          </a:xfrm>
        </p:spPr>
        <p:txBody>
          <a:bodyPr/>
          <a:lstStyle/>
          <a:p>
            <a:r>
              <a:rPr lang="da-DK" dirty="0"/>
              <a:t>Kontakt </a:t>
            </a:r>
          </a:p>
        </p:txBody>
      </p:sp>
    </p:spTree>
    <p:extLst>
      <p:ext uri="{BB962C8B-B14F-4D97-AF65-F5344CB8AC3E}">
        <p14:creationId xmlns:p14="http://schemas.microsoft.com/office/powerpoint/2010/main" val="3612665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Kontaktoplysninger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sz="2200" dirty="0">
                <a:solidFill>
                  <a:srgbClr val="006A83"/>
                </a:solidFill>
              </a:rPr>
              <a:t>Har du </a:t>
            </a:r>
            <a:r>
              <a:rPr lang="da-DK" sz="2200" b="1" dirty="0">
                <a:solidFill>
                  <a:srgbClr val="006A83"/>
                </a:solidFill>
              </a:rPr>
              <a:t>spørgsmål om genhusning</a:t>
            </a:r>
            <a:r>
              <a:rPr lang="da-DK" sz="2200" dirty="0">
                <a:solidFill>
                  <a:srgbClr val="006A83"/>
                </a:solidFill>
              </a:rPr>
              <a:t>, som du ikke har fået besvaret, kan du kontakte genhusningsteamet på: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Tlf:33 63 13 43 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dirty="0">
                <a:solidFill>
                  <a:srgbClr val="006A83"/>
                </a:solidFill>
              </a:rPr>
              <a:t>Mail: genhusning@kab-bolig.dk</a:t>
            </a:r>
          </a:p>
        </p:txBody>
      </p:sp>
    </p:spTree>
    <p:extLst>
      <p:ext uri="{BB962C8B-B14F-4D97-AF65-F5344CB8AC3E}">
        <p14:creationId xmlns:p14="http://schemas.microsoft.com/office/powerpoint/2010/main" val="414936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algn="ctr"/>
            <a:r>
              <a:rPr lang="da-DK" sz="4400" dirty="0">
                <a:solidFill>
                  <a:srgbClr val="006A83"/>
                </a:solidFill>
              </a:rPr>
              <a:t>Tak for jeres tid………………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92132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skal genhuses?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23" y="5634148"/>
            <a:ext cx="1333500" cy="857250"/>
          </a:xfrm>
        </p:spPr>
      </p:pic>
    </p:spTree>
    <p:extLst>
      <p:ext uri="{BB962C8B-B14F-4D97-AF65-F5344CB8AC3E}">
        <p14:creationId xmlns:p14="http://schemas.microsoft.com/office/powerpoint/2010/main" val="28898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skal genhuses?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u="sng" dirty="0">
                <a:solidFill>
                  <a:srgbClr val="006A83"/>
                </a:solidFill>
              </a:rPr>
              <a:t>Permanent genhusning:</a:t>
            </a:r>
          </a:p>
          <a:p>
            <a:r>
              <a:rPr lang="da-DK" sz="2200" dirty="0">
                <a:solidFill>
                  <a:srgbClr val="006A83"/>
                </a:solidFill>
              </a:rPr>
              <a:t>Hvis du bor i en af de 69 boliger, der enten sammenlægges eller ændres væsentligt, vil du blive tilbudt permanent genhusning.</a:t>
            </a:r>
          </a:p>
          <a:p>
            <a:endParaRPr lang="da-DK" sz="2200" dirty="0">
              <a:solidFill>
                <a:srgbClr val="006A83"/>
              </a:solidFill>
            </a:endParaRPr>
          </a:p>
          <a:p>
            <a:r>
              <a:rPr lang="da-DK" sz="2200" u="sng" dirty="0">
                <a:solidFill>
                  <a:srgbClr val="006A83"/>
                </a:solidFill>
              </a:rPr>
              <a:t>Midlertidig genhusning:</a:t>
            </a:r>
          </a:p>
          <a:p>
            <a:r>
              <a:rPr lang="da-DK" sz="2200" dirty="0">
                <a:solidFill>
                  <a:srgbClr val="006A83"/>
                </a:solidFill>
              </a:rPr>
              <a:t>For alle øvrige beboere vil renoveringen omfatte en midlertidig genhusning i en periode på ca. 4måneder, imens boligen renoveres.</a:t>
            </a:r>
          </a:p>
        </p:txBody>
      </p:sp>
    </p:spTree>
    <p:extLst>
      <p:ext uri="{BB962C8B-B14F-4D97-AF65-F5344CB8AC3E}">
        <p14:creationId xmlns:p14="http://schemas.microsoft.com/office/powerpoint/2010/main" val="34045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Renovering og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942976"/>
            <a:ext cx="11109600" cy="5372100"/>
          </a:xfrm>
        </p:spPr>
        <p:txBody>
          <a:bodyPr/>
          <a:lstStyle/>
          <a:p>
            <a:pPr marL="457200" lvl="1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accent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Alle lejemål skal renoveres.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Hele boligen inkl. kælder skal tømmes for indbo.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Renoveringen vil foregå i etaper. Når der er nyt vedr. tidsplanen får I direkte besked fra projektledelsen gennem informations-breve.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Genhusningsteamet hjælper med at planlægge genhusningen i samarbejde med den enkelte beboer.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accent1"/>
              </a:solidFill>
            </a:endParaRPr>
          </a:p>
          <a:p>
            <a:pPr lvl="1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11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Renovering og Genhusning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962026"/>
            <a:ext cx="11109600" cy="53530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Opstart af de permanente genhusninger 1. januar 2021.</a:t>
            </a:r>
          </a:p>
          <a:p>
            <a:pPr>
              <a:buNone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Opstart af de midlertidige genhusninger? Når vi bliver bekendt med tidsplanen.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Der er indført udlejningsstop i afdelingen. Det betyder, at tomme boliger i Skyttevænget vil blive lejet ud på tidsbestemte lejekontrakter, indtil de skal renoveres.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2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rgbClr val="006A83"/>
                </a:solidFill>
              </a:rPr>
              <a:t>Beboere med tidsbestemte lejekontrakter er ikke omfattet af genhusning.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>
              <a:solidFill>
                <a:srgbClr val="4A4E54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078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6A83"/>
                </a:solidFill>
              </a:rPr>
              <a:t>Midlertidig genhusning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16" y="5623516"/>
            <a:ext cx="1333500" cy="857250"/>
          </a:xfrm>
        </p:spPr>
      </p:pic>
    </p:spTree>
    <p:extLst>
      <p:ext uri="{BB962C8B-B14F-4D97-AF65-F5344CB8AC3E}">
        <p14:creationId xmlns:p14="http://schemas.microsoft.com/office/powerpoint/2010/main" val="393573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14B56-EEED-4419-BDAA-2994F05C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kan jeg blive midlertidigt genhuset henne?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FD7651-8C18-4C68-9444-A4C6FDB10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800" dirty="0">
              <a:solidFill>
                <a:srgbClr val="006A83"/>
              </a:solidFill>
            </a:endParaRPr>
          </a:p>
          <a:p>
            <a:endParaRPr lang="da-DK" sz="2800" dirty="0">
              <a:solidFill>
                <a:srgbClr val="006A83"/>
              </a:solidFill>
            </a:endParaRPr>
          </a:p>
          <a:p>
            <a:r>
              <a:rPr lang="da-DK" sz="2800" dirty="0">
                <a:solidFill>
                  <a:srgbClr val="006A83"/>
                </a:solidFill>
              </a:rPr>
              <a:t>Du vil blive tilbudt midlertidig genhusning i: </a:t>
            </a:r>
          </a:p>
          <a:p>
            <a:endParaRPr lang="da-DK" sz="2800" dirty="0">
              <a:solidFill>
                <a:srgbClr val="006A8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006A83"/>
                </a:solidFill>
              </a:rPr>
              <a:t>Anden bolig i Skyttevænget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006A83"/>
                </a:solidFill>
              </a:rPr>
              <a:t>Anden bolig i SAB København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69277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t\Desktop\Skyttev_nget_Januar2012 (2).JPG"/>
</p:tagLst>
</file>

<file path=ppt/theme/theme1.xml><?xml version="1.0" encoding="utf-8"?>
<a:theme xmlns:a="http://schemas.openxmlformats.org/drawingml/2006/main" name="blank">
  <a:themeElements>
    <a:clrScheme name="KAB">
      <a:dk1>
        <a:srgbClr val="4A4E54"/>
      </a:dk1>
      <a:lt1>
        <a:sysClr val="window" lastClr="FFFFFF"/>
      </a:lt1>
      <a:dk2>
        <a:srgbClr val="005A9B"/>
      </a:dk2>
      <a:lt2>
        <a:srgbClr val="00B0B3"/>
      </a:lt2>
      <a:accent1>
        <a:srgbClr val="005A9B"/>
      </a:accent1>
      <a:accent2>
        <a:srgbClr val="B8D500"/>
      </a:accent2>
      <a:accent3>
        <a:srgbClr val="EE3F65"/>
      </a:accent3>
      <a:accent4>
        <a:srgbClr val="00B0B3"/>
      </a:accent4>
      <a:accent5>
        <a:srgbClr val="EFAB00"/>
      </a:accent5>
      <a:accent6>
        <a:srgbClr val="6B6BA3"/>
      </a:accent6>
      <a:hlink>
        <a:srgbClr val="FF0000"/>
      </a:hlink>
      <a:folHlink>
        <a:srgbClr val="4A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0000"/>
          </a:lnSpc>
          <a:defRPr dirty="0" err="1" smtClean="0">
            <a:latin typeface="Palatino Linotype" panose="0204050205050503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2600" dirty="0" err="1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30D849A6-1AF5-4F35-BF94-EBDCF5750583}" vid="{3FD06FEB-BC33-46AD-B756-C7210F456597}"/>
    </a:ext>
  </a:extLst>
</a:theme>
</file>

<file path=ppt/theme/theme2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1379</TotalTime>
  <Words>1339</Words>
  <Application>Microsoft Office PowerPoint</Application>
  <PresentationFormat>Widescreen</PresentationFormat>
  <Paragraphs>284</Paragraphs>
  <Slides>37</Slides>
  <Notes>37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3" baseType="lpstr">
      <vt:lpstr>Arial</vt:lpstr>
      <vt:lpstr>HelveticaNeueLT Std Lt Cn</vt:lpstr>
      <vt:lpstr>Palatino Linotype</vt:lpstr>
      <vt:lpstr>Verdana</vt:lpstr>
      <vt:lpstr>Wingdings</vt:lpstr>
      <vt:lpstr>blank</vt:lpstr>
      <vt:lpstr> Skyttevænget   Informationsmøde  2. – 7. og 9. september 2020.  Midlertidig genhusning.</vt:lpstr>
      <vt:lpstr>Genhusningsteamet </vt:lpstr>
      <vt:lpstr>Dagsorden </vt:lpstr>
      <vt:lpstr>Hvem skal genhuses?</vt:lpstr>
      <vt:lpstr>Hvem skal genhuses?</vt:lpstr>
      <vt:lpstr>Renovering og Genhusning</vt:lpstr>
      <vt:lpstr>Renovering og Genhusning</vt:lpstr>
      <vt:lpstr>Midlertidig genhusning</vt:lpstr>
      <vt:lpstr>Hvor kan jeg blive midlertidigt genhuset henne?</vt:lpstr>
      <vt:lpstr>Genhusningstilbud </vt:lpstr>
      <vt:lpstr>Genhusningsboligen – Midlertidig genhusning</vt:lpstr>
      <vt:lpstr>Genhusningsbetingelser – midlertidig genhusning</vt:lpstr>
      <vt:lpstr>Genhusningsbetingelser – midlertidig genhusning</vt:lpstr>
      <vt:lpstr>Opbevaring ved midlertidig genhusning</vt:lpstr>
      <vt:lpstr>Genhusningsboligens stand</vt:lpstr>
      <vt:lpstr>Genhuse sig selv</vt:lpstr>
      <vt:lpstr>Genhuser sig selv - midlertidigt</vt:lpstr>
      <vt:lpstr>Genhusningsvilkår</vt:lpstr>
      <vt:lpstr>Installationsretten </vt:lpstr>
      <vt:lpstr>Råderetssager </vt:lpstr>
      <vt:lpstr>Godtgørelse</vt:lpstr>
      <vt:lpstr>Bytte bolig?</vt:lpstr>
      <vt:lpstr>Flytning</vt:lpstr>
      <vt:lpstr>Flytning – du flytter selv</vt:lpstr>
      <vt:lpstr>Flytning – flytning med flyttefirma</vt:lpstr>
      <vt:lpstr>Flytning – Flyttefirma – Særlige vilkår</vt:lpstr>
      <vt:lpstr>Midlertidig fraflytning – Hvad skal du selv sørge for</vt:lpstr>
      <vt:lpstr>Genhusningsforløb</vt:lpstr>
      <vt:lpstr>Forløb</vt:lpstr>
      <vt:lpstr>Forløb – Husk at opdatere MIT KAB</vt:lpstr>
      <vt:lpstr>Forløb – Husk at udfylde spørgeskema</vt:lpstr>
      <vt:lpstr>Har du brug for en personlig samtale?</vt:lpstr>
      <vt:lpstr>Personlige genhusningssamtaler</vt:lpstr>
      <vt:lpstr>Spørgsmål?</vt:lpstr>
      <vt:lpstr>Kontakt </vt:lpstr>
      <vt:lpstr>Kontaktoplysninger</vt:lpstr>
      <vt:lpstr>Tak for i dag</vt:lpstr>
    </vt:vector>
  </TitlesOfParts>
  <Company>KAB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Genhusning  Informationsmøde  4. september 2019  Skyttevænget</dc:title>
  <dc:creator>Trine Trampe</dc:creator>
  <cp:lastModifiedBy>Diana Milling</cp:lastModifiedBy>
  <cp:revision>75</cp:revision>
  <cp:lastPrinted>2020-09-02T12:19:18Z</cp:lastPrinted>
  <dcterms:created xsi:type="dcterms:W3CDTF">2019-08-19T10:25:30Z</dcterms:created>
  <dcterms:modified xsi:type="dcterms:W3CDTF">2020-09-03T12:57:46Z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ArtworkDefinitionTemplate">
    <vt:lpwstr>Presentation</vt:lpwstr>
  </property>
  <property fmtid="{D5CDD505-2E9C-101B-9397-08002B2CF9AE}" pid="4" name="HelpDocument">
    <vt:lpwstr>KAB PowerPoint.html</vt:lpwstr>
  </property>
  <property fmtid="{D5CDD505-2E9C-101B-9397-08002B2CF9AE}" pid="5" name="SD_MenuGroup">
    <vt:lpwstr>Designskabeloner</vt:lpwstr>
  </property>
  <property fmtid="{D5CDD505-2E9C-101B-9397-08002B2CF9AE}" pid="6" name="ColorExtensionSet">
    <vt:lpwstr>*</vt:lpwstr>
  </property>
  <property fmtid="{D5CDD505-2E9C-101B-9397-08002B2CF9AE}" pid="7" name="SD_DocumentLanguageString">
    <vt:lpwstr>Dansk</vt:lpwstr>
  </property>
  <property fmtid="{D5CDD505-2E9C-101B-9397-08002B2CF9AE}" pid="8" name="SD_CtlText_Usersettings_Userprofile">
    <vt:lpwstr>trt</vt:lpwstr>
  </property>
  <property fmtid="{D5CDD505-2E9C-101B-9397-08002B2CF9AE}" pid="9" name="SD_DocumentLanguage">
    <vt:lpwstr>da-DK</vt:lpwstr>
  </property>
  <property fmtid="{D5CDD505-2E9C-101B-9397-08002B2CF9AE}" pid="10" name="SD_UserprofileName">
    <vt:lpwstr>trt</vt:lpwstr>
  </property>
  <property fmtid="{D5CDD505-2E9C-101B-9397-08002B2CF9AE}" pid="11" name="SD_OFF_ID">
    <vt:lpwstr>1</vt:lpwstr>
  </property>
  <property fmtid="{D5CDD505-2E9C-101B-9397-08002B2CF9AE}" pid="12" name="CurrentOfficeID">
    <vt:lpwstr>1</vt:lpwstr>
  </property>
  <property fmtid="{D5CDD505-2E9C-101B-9397-08002B2CF9AE}" pid="13" name="SD_OFF_Unit">
    <vt:lpwstr>KAB</vt:lpwstr>
  </property>
  <property fmtid="{D5CDD505-2E9C-101B-9397-08002B2CF9AE}" pid="14" name="SD_OFF_RealName">
    <vt:lpwstr>KAB</vt:lpwstr>
  </property>
  <property fmtid="{D5CDD505-2E9C-101B-9397-08002B2CF9AE}" pid="15" name="SD_OFF_Admin">
    <vt:lpwstr/>
  </property>
  <property fmtid="{D5CDD505-2E9C-101B-9397-08002B2CF9AE}" pid="16" name="SD_OFF_Address">
    <vt:lpwstr>Vester Voldgade 17*1552 København V</vt:lpwstr>
  </property>
  <property fmtid="{D5CDD505-2E9C-101B-9397-08002B2CF9AE}" pid="17" name="SD_OFF_LogoPP1">
    <vt:lpwstr>KAB2.emf</vt:lpwstr>
  </property>
  <property fmtid="{D5CDD505-2E9C-101B-9397-08002B2CF9AE}" pid="18" name="SD_OFF_PPScaleMode">
    <vt:lpwstr>ScaleToWidth</vt:lpwstr>
  </property>
  <property fmtid="{D5CDD505-2E9C-101B-9397-08002B2CF9AE}" pid="19" name="SD_OFF_PPPlaceholder">
    <vt:lpwstr>SD_ART_Logo</vt:lpwstr>
  </property>
  <property fmtid="{D5CDD505-2E9C-101B-9397-08002B2CF9AE}" pid="20" name="SD_OFF_Logo1">
    <vt:lpwstr>KAB.emf</vt:lpwstr>
  </property>
  <property fmtid="{D5CDD505-2E9C-101B-9397-08002B2CF9AE}" pid="21" name="SD_OFF_Logo1-2">
    <vt:lpwstr/>
  </property>
  <property fmtid="{D5CDD505-2E9C-101B-9397-08002B2CF9AE}" pid="22" name="SD_OFF_Logo2">
    <vt:lpwstr>KAB2.emf</vt:lpwstr>
  </property>
  <property fmtid="{D5CDD505-2E9C-101B-9397-08002B2CF9AE}" pid="23" name="SD_OFF_Slogan">
    <vt:lpwstr/>
  </property>
  <property fmtid="{D5CDD505-2E9C-101B-9397-08002B2CF9AE}" pid="24" name="SD_OFF_Logo1Width">
    <vt:lpwstr>3,6</vt:lpwstr>
  </property>
  <property fmtid="{D5CDD505-2E9C-101B-9397-08002B2CF9AE}" pid="25" name="SD_OFF_Logo1_X">
    <vt:lpwstr>16,2</vt:lpwstr>
  </property>
  <property fmtid="{D5CDD505-2E9C-101B-9397-08002B2CF9AE}" pid="26" name="SD_OFF_Logo1_Y">
    <vt:lpwstr>1,4</vt:lpwstr>
  </property>
  <property fmtid="{D5CDD505-2E9C-101B-9397-08002B2CF9AE}" pid="27" name="SD_OFF_Logo2Width">
    <vt:lpwstr>3,6</vt:lpwstr>
  </property>
  <property fmtid="{D5CDD505-2E9C-101B-9397-08002B2CF9AE}" pid="28" name="SD_OFF_Logo2_X">
    <vt:lpwstr>16,2</vt:lpwstr>
  </property>
  <property fmtid="{D5CDD505-2E9C-101B-9397-08002B2CF9AE}" pid="29" name="SD_OFF_Logo2_Y">
    <vt:lpwstr>1,4</vt:lpwstr>
  </property>
  <property fmtid="{D5CDD505-2E9C-101B-9397-08002B2CF9AE}" pid="30" name="SD_OFF_Phone|Fax">
    <vt:lpwstr>33 63 10 00|</vt:lpwstr>
  </property>
  <property fmtid="{D5CDD505-2E9C-101B-9397-08002B2CF9AE}" pid="31" name="SD_OFF_Email">
    <vt:lpwstr>kab@kab-bolig.dk</vt:lpwstr>
  </property>
  <property fmtid="{D5CDD505-2E9C-101B-9397-08002B2CF9AE}" pid="32" name="SD_OFF_Web">
    <vt:lpwstr>www.kab-bolig.dk</vt:lpwstr>
  </property>
  <property fmtid="{D5CDD505-2E9C-101B-9397-08002B2CF9AE}" pid="33" name="SD_OFF_CVR">
    <vt:lpwstr>56 81 59 10</vt:lpwstr>
  </property>
  <property fmtid="{D5CDD505-2E9C-101B-9397-08002B2CF9AE}" pid="34" name="SD_OFF_Hours01">
    <vt:lpwstr>Man-ons|10.00-14.30</vt:lpwstr>
  </property>
  <property fmtid="{D5CDD505-2E9C-101B-9397-08002B2CF9AE}" pid="35" name="SD_OFF_Hours02">
    <vt:lpwstr>Torsdag|10.00-18.00</vt:lpwstr>
  </property>
  <property fmtid="{D5CDD505-2E9C-101B-9397-08002B2CF9AE}" pid="36" name="SD_OFF_Hours03">
    <vt:lpwstr>Fredag|10.00-12.00</vt:lpwstr>
  </property>
  <property fmtid="{D5CDD505-2E9C-101B-9397-08002B2CF9AE}" pid="37" name="SD_OFF_Hours04">
    <vt:lpwstr/>
  </property>
  <property fmtid="{D5CDD505-2E9C-101B-9397-08002B2CF9AE}" pid="38" name="SD_OFF_Hours05">
    <vt:lpwstr/>
  </property>
  <property fmtid="{D5CDD505-2E9C-101B-9397-08002B2CF9AE}" pid="39" name="SD_OFF_PhoneHours01">
    <vt:lpwstr>Man-ons|09.00-15.30</vt:lpwstr>
  </property>
  <property fmtid="{D5CDD505-2E9C-101B-9397-08002B2CF9AE}" pid="40" name="SD_OFF_PhoneHours02">
    <vt:lpwstr>Torsdag|10.00-18.00</vt:lpwstr>
  </property>
  <property fmtid="{D5CDD505-2E9C-101B-9397-08002B2CF9AE}" pid="41" name="SD_OFF_PhoneHours03">
    <vt:lpwstr>Fredag|09.00-13.00</vt:lpwstr>
  </property>
  <property fmtid="{D5CDD505-2E9C-101B-9397-08002B2CF9AE}" pid="42" name="SD_OFF_PhoneHours04">
    <vt:lpwstr/>
  </property>
  <property fmtid="{D5CDD505-2E9C-101B-9397-08002B2CF9AE}" pid="43" name="SD_OFF_PhoneHours05">
    <vt:lpwstr/>
  </property>
  <property fmtid="{D5CDD505-2E9C-101B-9397-08002B2CF9AE}" pid="44" name="SD_OFF_ArtworkDefinition">
    <vt:lpwstr>KAB</vt:lpwstr>
  </property>
  <property fmtid="{D5CDD505-2E9C-101B-9397-08002B2CF9AE}" pid="45" name="LastCompletedArtworkDefinition">
    <vt:lpwstr>KAB</vt:lpwstr>
  </property>
  <property fmtid="{D5CDD505-2E9C-101B-9397-08002B2CF9AE}" pid="46" name="SD_USR_Name">
    <vt:lpwstr>Trine Trampe</vt:lpwstr>
  </property>
  <property fmtid="{D5CDD505-2E9C-101B-9397-08002B2CF9AE}" pid="47" name="SD_USR_Title">
    <vt:lpwstr>Konsulent</vt:lpwstr>
  </property>
  <property fmtid="{D5CDD505-2E9C-101B-9397-08002B2CF9AE}" pid="48" name="SD_USR_DirectPhone">
    <vt:lpwstr>33 63 11 84</vt:lpwstr>
  </property>
  <property fmtid="{D5CDD505-2E9C-101B-9397-08002B2CF9AE}" pid="49" name="SD_USR_DirectEmail">
    <vt:lpwstr>trt@kab-bolig.dk</vt:lpwstr>
  </property>
  <property fmtid="{D5CDD505-2E9C-101B-9397-08002B2CF9AE}" pid="50" name="SD_USR_Address">
    <vt:lpwstr>Vester Voldgade 17_x000d_
1552 København V</vt:lpwstr>
  </property>
  <property fmtid="{D5CDD505-2E9C-101B-9397-08002B2CF9AE}" pid="51" name="SD_USR_Fax">
    <vt:lpwstr/>
  </property>
  <property fmtid="{D5CDD505-2E9C-101B-9397-08002B2CF9AE}" pid="52" name="SD_USR_Phone">
    <vt:lpwstr>33 63 10 00</vt:lpwstr>
  </property>
  <property fmtid="{D5CDD505-2E9C-101B-9397-08002B2CF9AE}" pid="53" name="SD_USR_Email">
    <vt:lpwstr>kab@kab-bolig.dk</vt:lpwstr>
  </property>
  <property fmtid="{D5CDD505-2E9C-101B-9397-08002B2CF9AE}" pid="54" name="SD_USR_Web">
    <vt:lpwstr>www.kab-bolig.dk</vt:lpwstr>
  </property>
  <property fmtid="{D5CDD505-2E9C-101B-9397-08002B2CF9AE}" pid="55" name="SD_USR_CVR">
    <vt:lpwstr>56 81 59 10</vt:lpwstr>
  </property>
  <property fmtid="{D5CDD505-2E9C-101B-9397-08002B2CF9AE}" pid="56" name="SD_USR_Hours01">
    <vt:lpwstr>10.00-14.30</vt:lpwstr>
  </property>
  <property fmtid="{D5CDD505-2E9C-101B-9397-08002B2CF9AE}" pid="57" name="SD_USR_Days01">
    <vt:lpwstr>Man-ons</vt:lpwstr>
  </property>
  <property fmtid="{D5CDD505-2E9C-101B-9397-08002B2CF9AE}" pid="58" name="SD_USR_Hours02">
    <vt:lpwstr>10.00-18.00</vt:lpwstr>
  </property>
  <property fmtid="{D5CDD505-2E9C-101B-9397-08002B2CF9AE}" pid="59" name="SD_USR_Days02">
    <vt:lpwstr>Torsdag</vt:lpwstr>
  </property>
  <property fmtid="{D5CDD505-2E9C-101B-9397-08002B2CF9AE}" pid="60" name="SD_USR_Hours03">
    <vt:lpwstr>10.00-12.00</vt:lpwstr>
  </property>
  <property fmtid="{D5CDD505-2E9C-101B-9397-08002B2CF9AE}" pid="61" name="SD_USR_Days03">
    <vt:lpwstr>Fredag</vt:lpwstr>
  </property>
  <property fmtid="{D5CDD505-2E9C-101B-9397-08002B2CF9AE}" pid="62" name="SD_USR_Hours04">
    <vt:lpwstr/>
  </property>
  <property fmtid="{D5CDD505-2E9C-101B-9397-08002B2CF9AE}" pid="63" name="SD_USR_Days04">
    <vt:lpwstr/>
  </property>
  <property fmtid="{D5CDD505-2E9C-101B-9397-08002B2CF9AE}" pid="64" name="SD_USR_Hours05">
    <vt:lpwstr/>
  </property>
  <property fmtid="{D5CDD505-2E9C-101B-9397-08002B2CF9AE}" pid="65" name="SD_USR_Days05">
    <vt:lpwstr/>
  </property>
  <property fmtid="{D5CDD505-2E9C-101B-9397-08002B2CF9AE}" pid="66" name="SD_USR_PhoneHours01">
    <vt:lpwstr>10.00-14.30</vt:lpwstr>
  </property>
  <property fmtid="{D5CDD505-2E9C-101B-9397-08002B2CF9AE}" pid="67" name="SD_USR_PhoneDays01">
    <vt:lpwstr>Man-ons</vt:lpwstr>
  </property>
  <property fmtid="{D5CDD505-2E9C-101B-9397-08002B2CF9AE}" pid="68" name="SD_USR_PhoneHours02">
    <vt:lpwstr>10.00-18.00</vt:lpwstr>
  </property>
  <property fmtid="{D5CDD505-2E9C-101B-9397-08002B2CF9AE}" pid="69" name="SD_USR_PhoneDays02">
    <vt:lpwstr>Torsdag</vt:lpwstr>
  </property>
  <property fmtid="{D5CDD505-2E9C-101B-9397-08002B2CF9AE}" pid="70" name="SD_USR_PhoneHours03">
    <vt:lpwstr>10.00-12.00</vt:lpwstr>
  </property>
  <property fmtid="{D5CDD505-2E9C-101B-9397-08002B2CF9AE}" pid="71" name="SD_USR_PhoneDays03">
    <vt:lpwstr>Fredag</vt:lpwstr>
  </property>
  <property fmtid="{D5CDD505-2E9C-101B-9397-08002B2CF9AE}" pid="72" name="SD_USR_PhoneHours04">
    <vt:lpwstr/>
  </property>
  <property fmtid="{D5CDD505-2E9C-101B-9397-08002B2CF9AE}" pid="73" name="SD_USR_PhoneDays04">
    <vt:lpwstr/>
  </property>
  <property fmtid="{D5CDD505-2E9C-101B-9397-08002B2CF9AE}" pid="74" name="SD_USR_PhoneHours05">
    <vt:lpwstr/>
  </property>
  <property fmtid="{D5CDD505-2E9C-101B-9397-08002B2CF9AE}" pid="75" name="SD_USR_PhoneDays05">
    <vt:lpwstr/>
  </property>
  <property fmtid="{D5CDD505-2E9C-101B-9397-08002B2CF9AE}" pid="76" name="DocumentInfoFinished">
    <vt:lpwstr>True</vt:lpwstr>
  </property>
</Properties>
</file>