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1" r:id="rId2"/>
    <p:sldId id="305" r:id="rId3"/>
    <p:sldId id="283" r:id="rId4"/>
    <p:sldId id="292" r:id="rId5"/>
    <p:sldId id="295" r:id="rId6"/>
    <p:sldId id="307" r:id="rId7"/>
    <p:sldId id="294" r:id="rId8"/>
    <p:sldId id="308" r:id="rId9"/>
    <p:sldId id="285" r:id="rId10"/>
    <p:sldId id="286" r:id="rId11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3980">
          <p15:clr>
            <a:srgbClr val="A4A3A4"/>
          </p15:clr>
        </p15:guide>
        <p15:guide id="7" pos="73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te Nellemann" initials="MN" lastIdx="8" clrIdx="0">
    <p:extLst>
      <p:ext uri="{19B8F6BF-5375-455C-9EA6-DF929625EA0E}">
        <p15:presenceInfo xmlns:p15="http://schemas.microsoft.com/office/powerpoint/2012/main" userId="S::metne@kab-bolig.dk::9ede4e2a-2ab6-4f3b-9321-afcd52e93c8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5C7882"/>
    <a:srgbClr val="B6C6C4"/>
    <a:srgbClr val="93ABB3"/>
    <a:srgbClr val="CBD7D5"/>
    <a:srgbClr val="C2D0CE"/>
    <a:srgbClr val="8DB5B9"/>
    <a:srgbClr val="A7AEB9"/>
    <a:srgbClr val="CCDEDD"/>
    <a:srgbClr val="CED5D8"/>
    <a:srgbClr val="8CA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llemlayout 1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361" autoAdjust="0"/>
  </p:normalViewPr>
  <p:slideViewPr>
    <p:cSldViewPr snapToGrid="0" showGuides="1">
      <p:cViewPr varScale="1">
        <p:scale>
          <a:sx n="99" d="100"/>
          <a:sy n="99" d="100"/>
        </p:scale>
        <p:origin x="90" y="414"/>
      </p:cViewPr>
      <p:guideLst>
        <p:guide pos="3840"/>
        <p:guide orient="horz" pos="3980"/>
        <p:guide pos="733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03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DFE10-849F-45C5-BA6E-0E30940CE12F}" type="datetimeFigureOut">
              <a:rPr lang="da-DK" smtClean="0"/>
              <a:t>15-06-2023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B5556-9A1D-4B71-BF33-123828A9E75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445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da-DK" smtClean="0"/>
              <a:t>15-06-2023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3403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728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092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705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4557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0126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5679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4608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5636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683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dsholder til sidefod 18"/>
          <p:cNvSpPr>
            <a:spLocks noGrp="1"/>
          </p:cNvSpPr>
          <p:nvPr>
            <p:ph type="ftr" sz="quarter" idx="14"/>
          </p:nvPr>
        </p:nvSpPr>
        <p:spPr>
          <a:xfrm>
            <a:off x="2413338" y="6476400"/>
            <a:ext cx="7367084" cy="24120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0" name="Pladsholder til slidenumm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C079B49D-99EA-4AF7-827D-A6EB7D8C6F7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60000" y="1620000"/>
            <a:ext cx="7331999" cy="5238000"/>
          </a:xfrm>
          <a:solidFill>
            <a:srgbClr val="D2D3D4"/>
          </a:solidFill>
        </p:spPr>
        <p:txBody>
          <a:bodyPr lIns="360000" tIns="360000" rIns="360000"/>
          <a:lstStyle>
            <a:lvl1pPr algn="ctr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da-DK" noProof="1"/>
              <a:t>Klik her og indsæt billede via Vælg billeder- eller Rediger-knapperne</a:t>
            </a:r>
          </a:p>
          <a:p>
            <a:endParaRPr lang="da-DK" noProof="1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684000"/>
            <a:ext cx="9397333" cy="755960"/>
          </a:xfrm>
        </p:spPr>
        <p:txBody>
          <a:bodyPr lIns="0" anchor="b" anchorCtr="0"/>
          <a:lstStyle>
            <a:lvl1pPr algn="l">
              <a:defRPr sz="2800" b="1" cap="all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Kort titel, Evt. dato/sted, x</a:t>
            </a:r>
          </a:p>
        </p:txBody>
      </p:sp>
      <p:sp>
        <p:nvSpPr>
          <p:cNvPr id="13" name="SD_ART_Logo"/>
          <p:cNvSpPr/>
          <p:nvPr userDrawn="1"/>
        </p:nvSpPr>
        <p:spPr>
          <a:xfrm>
            <a:off x="10256400" y="360000"/>
            <a:ext cx="1530000" cy="3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pic>
        <p:nvPicPr>
          <p:cNvPr id="3" name="SD_ART_Logo_bmkArt">
            <a:extLst>
              <a:ext uri="{FF2B5EF4-FFF2-40B4-BE49-F238E27FC236}">
                <a16:creationId xmlns:a16="http://schemas.microsoft.com/office/drawing/2014/main" id="{1BB15C42-67E4-48E6-97B2-490566AF6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400" y="360000"/>
            <a:ext cx="1530000" cy="565331"/>
          </a:xfrm>
          <a:prstGeom prst="rect">
            <a:avLst/>
          </a:prstGeom>
        </p:spPr>
      </p:pic>
      <p:sp>
        <p:nvSpPr>
          <p:cNvPr id="10" name="SD_ART_Logo2"/>
          <p:cNvSpPr/>
          <p:nvPr userDrawn="1"/>
        </p:nvSpPr>
        <p:spPr>
          <a:xfrm>
            <a:off x="10753344" y="360000"/>
            <a:ext cx="103288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12" name="SD_ART_Logo3"/>
          <p:cNvSpPr/>
          <p:nvPr userDrawn="1"/>
        </p:nvSpPr>
        <p:spPr>
          <a:xfrm>
            <a:off x="9757507" y="360000"/>
            <a:ext cx="2028719" cy="597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11" name="Pladsholder til forsidetekst">
            <a:extLst>
              <a:ext uri="{FF2B5EF4-FFF2-40B4-BE49-F238E27FC236}">
                <a16:creationId xmlns:a16="http://schemas.microsoft.com/office/drawing/2014/main" id="{636134BC-177B-464E-A994-129C019FD7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1620000"/>
            <a:ext cx="4860000" cy="5238000"/>
          </a:xfrm>
          <a:solidFill>
            <a:schemeClr val="accent2"/>
          </a:solidFill>
        </p:spPr>
        <p:txBody>
          <a:bodyPr lIns="432000" tIns="360000" rIns="28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Brug TAB og Shift+TAB til at skifte tekst- og bulletniveau. Stå på ny linje inden du trykker på TAB.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5" name="Pladsholder til indhold 3">
            <a:extLst>
              <a:ext uri="{FF2B5EF4-FFF2-40B4-BE49-F238E27FC236}">
                <a16:creationId xmlns:a16="http://schemas.microsoft.com/office/drawing/2014/main" id="{7331A7D7-5A6C-4F98-A872-8F6A848FB95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242710" y="360000"/>
            <a:ext cx="1344488" cy="1068111"/>
          </a:xfrm>
        </p:spPr>
        <p:txBody>
          <a:bodyPr/>
          <a:lstStyle>
            <a:lvl1pPr>
              <a:defRPr sz="1050" baseline="0"/>
            </a:lvl1pPr>
          </a:lstStyle>
          <a:p>
            <a:pPr lvl="0"/>
            <a:r>
              <a:rPr lang="da-DK" dirty="0"/>
              <a:t>Klik på billedikonet for at indsætte andet logo</a:t>
            </a:r>
          </a:p>
        </p:txBody>
      </p:sp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 userDrawn="1">
          <p15:clr>
            <a:srgbClr val="000000"/>
          </p15:clr>
        </p15:guide>
        <p15:guide id="3" pos="7423" userDrawn="1">
          <p15:clr>
            <a:srgbClr val="000000"/>
          </p15:clr>
        </p15:guide>
        <p15:guide id="4" pos="257" userDrawn="1">
          <p15:clr>
            <a:srgbClr val="00000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8"/>
          <p:cNvSpPr txBox="1">
            <a:spLocks noChangeArrowheads="1"/>
          </p:cNvSpPr>
          <p:nvPr userDrawn="1"/>
        </p:nvSpPr>
        <p:spPr bwMode="auto">
          <a:xfrm>
            <a:off x="538163" y="1840105"/>
            <a:ext cx="2332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538163" y="549275"/>
            <a:ext cx="10815637" cy="69581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</a:t>
            </a:r>
            <a:r>
              <a:rPr lang="da-DK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a-DK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Slet før præsentationen anvendes</a:t>
            </a: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9587168" y="3572293"/>
            <a:ext cx="2463605" cy="127214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fanen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sæt hak ved</a:t>
            </a: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+ F9 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</a:t>
            </a:r>
            <a:b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7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9587169" y="1840105"/>
            <a:ext cx="246360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strike="noStrike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24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</a:t>
            </a:r>
            <a:b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b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 skal være på et enkelt slide</a:t>
            </a:r>
          </a:p>
          <a:p>
            <a:pPr eaLnBrk="1" hangingPunct="1">
              <a:spcAft>
                <a:spcPts val="240"/>
              </a:spcAft>
              <a:defRPr/>
            </a:pPr>
            <a:endParaRPr lang="da-DK" sz="7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6914934" y="1840105"/>
            <a:ext cx="2333140" cy="5078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</p:txBody>
      </p:sp>
      <p:sp>
        <p:nvSpPr>
          <p:cNvPr id="22" name="TextBox 12"/>
          <p:cNvSpPr txBox="1">
            <a:spLocks noChangeArrowheads="1"/>
          </p:cNvSpPr>
          <p:nvPr userDrawn="1"/>
        </p:nvSpPr>
        <p:spPr bwMode="auto">
          <a:xfrm>
            <a:off x="6914934" y="2736739"/>
            <a:ext cx="233314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</a:t>
            </a: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strike="noStrike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billedets hjørner</a:t>
            </a:r>
          </a:p>
          <a:p>
            <a:pPr algn="l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Hvis du sletter billedet og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billedet og 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3871262" y="1835220"/>
            <a:ext cx="24636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 altLang="da-DK" sz="900" b="1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indsætte nyt slide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3878141" y="3276574"/>
            <a:ext cx="2333140" cy="86177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nulstille 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placering, størrelse og formatering af pladsholdere </a:t>
            </a:r>
            <a:b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 layoutets oprindelige design 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6170613" y="466791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202545" y="571737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dirty="0"/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6609" y="2912438"/>
            <a:ext cx="337400" cy="321707"/>
          </a:xfrm>
          <a:prstGeom prst="rect">
            <a:avLst/>
          </a:prstGeom>
        </p:spPr>
      </p:pic>
      <p:pic>
        <p:nvPicPr>
          <p:cNvPr id="30" name="Billede 2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5959543" y="2075507"/>
            <a:ext cx="363713" cy="647461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16609" y="2032669"/>
            <a:ext cx="262151" cy="256054"/>
          </a:xfrm>
          <a:prstGeom prst="rect">
            <a:avLst/>
          </a:prstGeom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59543" y="2758633"/>
            <a:ext cx="612361" cy="197840"/>
          </a:xfrm>
          <a:prstGeom prst="rect">
            <a:avLst/>
          </a:prstGeom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59543" y="3802370"/>
            <a:ext cx="547241" cy="197798"/>
          </a:xfrm>
          <a:prstGeom prst="rect">
            <a:avLst/>
          </a:prstGeom>
        </p:spPr>
      </p:pic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907825" y="3356020"/>
            <a:ext cx="359695" cy="335309"/>
          </a:xfrm>
          <a:prstGeom prst="rect">
            <a:avLst/>
          </a:prstGeom>
        </p:spPr>
      </p:pic>
      <p:sp>
        <p:nvSpPr>
          <p:cNvPr id="39" name="AutoShape 4"/>
          <p:cNvSpPr>
            <a:spLocks/>
          </p:cNvSpPr>
          <p:nvPr userDrawn="1"/>
        </p:nvSpPr>
        <p:spPr bwMode="gray">
          <a:xfrm>
            <a:off x="538163" y="2951688"/>
            <a:ext cx="2365141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  <a:defRPr/>
            </a:pPr>
            <a:r>
              <a:rPr lang="da-DK" altLang="da-DK" sz="10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 og punktopstilling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</a:t>
            </a:r>
            <a:r>
              <a:rPr lang="da-DK" altLang="da-DK" sz="90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indsættelse af underoverskrift, </a:t>
            </a:r>
            <a:br>
              <a:rPr lang="da-DK" altLang="da-DK" sz="90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</a:t>
            </a:r>
            <a:r>
              <a:rPr lang="da-DK" altLang="da-DK" sz="90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først, derefter </a:t>
            </a:r>
            <a:r>
              <a:rPr lang="da-DK" altLang="da-DK" sz="9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-tasten én gang for at hoppe til almindelig tekst</a:t>
            </a:r>
          </a:p>
          <a:p>
            <a:pPr algn="l">
              <a:spcAft>
                <a:spcPts val="600"/>
              </a:spcAft>
              <a:defRPr/>
            </a:pPr>
            <a: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-tasten</a:t>
            </a:r>
            <a:r>
              <a:rPr lang="da-DK" altLang="da-DK" sz="90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én gang til for at få </a:t>
            </a:r>
            <a: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3-5</a:t>
            </a:r>
            <a:r>
              <a:rPr lang="da-DK" altLang="da-DK" sz="9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a-DK" altLang="da-DK" sz="900" b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Punktopstilling</a:t>
            </a:r>
            <a: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r>
              <a:rPr lang="da-DK" altLang="da-DK" sz="900" b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-tasterne for at hoppe tilbage i niveauerne</a:t>
            </a:r>
            <a:endParaRPr lang="da-DK" altLang="da-DK" sz="900" b="1" noProof="1">
              <a:solidFill>
                <a:srgbClr val="4A4E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  <a:defRPr/>
            </a:pPr>
            <a: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</a:t>
            </a:r>
            <a:r>
              <a:rPr lang="da-DK" altLang="da-DK" sz="9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 med bullet </a:t>
            </a:r>
            <a: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niveau, </a:t>
            </a:r>
            <a:b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i</a:t>
            </a:r>
            <a:r>
              <a:rPr lang="da-DK" altLang="da-DK" sz="90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pladsholderen og klik </a:t>
            </a:r>
            <a:r>
              <a:rPr lang="da-DK" altLang="da-DK" sz="900" b="1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gange.</a:t>
            </a:r>
          </a:p>
          <a:p>
            <a:pPr algn="l">
              <a:spcAft>
                <a:spcPts val="600"/>
              </a:spcAft>
              <a:defRPr/>
            </a:pPr>
            <a: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 og Formindsk listeniveau </a:t>
            </a:r>
            <a: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bruges til at hoppe mellem </a:t>
            </a:r>
            <a:b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tekst-typografierne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651441" y="4755409"/>
            <a:ext cx="927684" cy="196850"/>
            <a:chOff x="-1055644" y="4420473"/>
            <a:chExt cx="927684" cy="196850"/>
          </a:xfrm>
        </p:grpSpPr>
        <p:grpSp>
          <p:nvGrpSpPr>
            <p:cNvPr id="40" name="Gruppe 3"/>
            <p:cNvGrpSpPr>
              <a:grpSpLocks/>
            </p:cNvGrpSpPr>
            <p:nvPr userDrawn="1"/>
          </p:nvGrpSpPr>
          <p:grpSpPr bwMode="auto">
            <a:xfrm>
              <a:off x="-1055644" y="4420473"/>
              <a:ext cx="419099" cy="196850"/>
              <a:chOff x="2003715" y="2630782"/>
              <a:chExt cx="417987" cy="196850"/>
            </a:xfrm>
          </p:grpSpPr>
          <p:pic>
            <p:nvPicPr>
              <p:cNvPr id="44" name="Billede 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3715" y="2630782"/>
                <a:ext cx="412750" cy="19685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ffectLst>
                <a:outerShdw blurRad="25400" dist="25400" dir="2700000" algn="tl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Rounded Rectangle 12"/>
              <p:cNvSpPr/>
              <p:nvPr/>
            </p:nvSpPr>
            <p:spPr bwMode="auto">
              <a:xfrm>
                <a:off x="2225374" y="2641895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41" name="Gruppe 2"/>
            <p:cNvGrpSpPr>
              <a:grpSpLocks/>
            </p:cNvGrpSpPr>
            <p:nvPr userDrawn="1"/>
          </p:nvGrpSpPr>
          <p:grpSpPr bwMode="auto">
            <a:xfrm>
              <a:off x="-540710" y="4420473"/>
              <a:ext cx="412750" cy="196850"/>
              <a:chOff x="2535866" y="3062017"/>
              <a:chExt cx="413649" cy="196850"/>
            </a:xfrm>
          </p:grpSpPr>
          <p:pic>
            <p:nvPicPr>
              <p:cNvPr id="42" name="Billede 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703" y="3062017"/>
                <a:ext cx="404812" cy="19685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ffectLst>
                <a:outerShdw blurRad="25400" dist="25400" dir="2700000" algn="tl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Rounded Rectangle 12"/>
              <p:cNvSpPr/>
              <p:nvPr/>
            </p:nvSpPr>
            <p:spPr bwMode="auto">
              <a:xfrm>
                <a:off x="2535866" y="3073130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300" noProof="1"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3" name="Gruppe 12"/>
          <p:cNvGrpSpPr/>
          <p:nvPr userDrawn="1"/>
        </p:nvGrpSpPr>
        <p:grpSpPr>
          <a:xfrm>
            <a:off x="2463844" y="5352689"/>
            <a:ext cx="1271521" cy="972590"/>
            <a:chOff x="-1399481" y="5645123"/>
            <a:chExt cx="1271521" cy="972590"/>
          </a:xfrm>
        </p:grpSpPr>
        <p:pic>
          <p:nvPicPr>
            <p:cNvPr id="25" name="Billede 3"/>
            <p:cNvPicPr>
              <a:picLocks noChangeAspect="1"/>
            </p:cNvPicPr>
            <p:nvPr userDrawn="1"/>
          </p:nvPicPr>
          <p:blipFill rotWithShape="1">
            <a:blip r:embed="rId10"/>
            <a:srcRect b="49467"/>
            <a:stretch/>
          </p:blipFill>
          <p:spPr>
            <a:xfrm>
              <a:off x="-1296624" y="5718302"/>
              <a:ext cx="1168664" cy="899411"/>
            </a:xfrm>
            <a:prstGeom prst="rect">
              <a:avLst/>
            </a:prstGeom>
          </p:spPr>
        </p:pic>
        <p:pic>
          <p:nvPicPr>
            <p:cNvPr id="35" name="Billede 4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-1399481" y="5645123"/>
              <a:ext cx="323810" cy="209524"/>
            </a:xfrm>
            <a:prstGeom prst="rect">
              <a:avLst/>
            </a:prstGeom>
          </p:spPr>
        </p:pic>
        <p:sp>
          <p:nvSpPr>
            <p:cNvPr id="36" name="Afrundet rektangel 5"/>
            <p:cNvSpPr/>
            <p:nvPr userDrawn="1"/>
          </p:nvSpPr>
          <p:spPr>
            <a:xfrm>
              <a:off x="-833395" y="5983551"/>
              <a:ext cx="705435" cy="165716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lnSpc>
                  <a:spcPct val="90000"/>
                </a:lnSpc>
              </a:pPr>
              <a:endParaRPr lang="da-DK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37" name="Lige forbindelse 8"/>
            <p:cNvCxnSpPr>
              <a:stCxn id="25" idx="1"/>
            </p:cNvCxnSpPr>
            <p:nvPr userDrawn="1"/>
          </p:nvCxnSpPr>
          <p:spPr>
            <a:xfrm>
              <a:off x="-1296624" y="6168008"/>
              <a:ext cx="1168664" cy="389631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ge forbindelse 29"/>
            <p:cNvCxnSpPr>
              <a:endCxn id="25" idx="3"/>
            </p:cNvCxnSpPr>
            <p:nvPr userDrawn="1"/>
          </p:nvCxnSpPr>
          <p:spPr>
            <a:xfrm flipV="1">
              <a:off x="-1296624" y="6168008"/>
              <a:ext cx="1168664" cy="389631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 Placeholder 2"/>
          <p:cNvSpPr txBox="1">
            <a:spLocks/>
          </p:cNvSpPr>
          <p:nvPr userDrawn="1"/>
        </p:nvSpPr>
        <p:spPr>
          <a:xfrm>
            <a:off x="538163" y="2074617"/>
            <a:ext cx="3063681" cy="775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Palatino Linotype" panose="02040502050505030304" pitchFamily="18" charset="0"/>
              <a:buChar char="​"/>
              <a:defRPr sz="2600" kern="1200">
                <a:solidFill>
                  <a:srgbClr val="005A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Palatino Linotype" panose="02040502050505030304" pitchFamily="18" charset="0"/>
              <a:buChar char="​"/>
              <a:defRPr sz="2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Palatino Linotype" panose="02040502050505030304" pitchFamily="18" charset="0"/>
              <a:buChar char="•"/>
              <a:defRPr sz="2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504000" indent="-234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Char char="•"/>
              <a:defRPr sz="2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702000" indent="-198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702000" indent="-198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000" indent="-198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02000" indent="-198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2000" indent="-198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7000"/>
              </a:lnSpc>
            </a:pPr>
            <a:r>
              <a:rPr lang="da-DK" sz="1000" noProof="1"/>
              <a:t>Første niveau = Underoverskrift (farvet)</a:t>
            </a:r>
          </a:p>
          <a:p>
            <a:pPr lvl="1">
              <a:lnSpc>
                <a:spcPct val="97000"/>
              </a:lnSpc>
            </a:pPr>
            <a:r>
              <a:rPr lang="da-DK" sz="10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Andet niveau = Almindelig tekst (grå)</a:t>
            </a:r>
          </a:p>
          <a:p>
            <a:pPr marL="108000" lvl="2" indent="-108000">
              <a:lnSpc>
                <a:spcPct val="97000"/>
              </a:lnSpc>
            </a:pPr>
            <a:r>
              <a:rPr lang="da-DK" sz="10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Tredje niveau = Bullet niveau (grå)</a:t>
            </a:r>
          </a:p>
          <a:p>
            <a:pPr marL="216000" lvl="3" indent="-108000">
              <a:lnSpc>
                <a:spcPct val="97000"/>
              </a:lnSpc>
            </a:pPr>
            <a:r>
              <a:rPr lang="da-DK" sz="10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Fjerde niveau = Bullet niveau</a:t>
            </a:r>
          </a:p>
          <a:p>
            <a:pPr marL="324000" lvl="4" indent="-108000">
              <a:lnSpc>
                <a:spcPct val="97000"/>
              </a:lnSpc>
            </a:pPr>
            <a:r>
              <a:rPr lang="da-DK" sz="10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Femte niveau = Bullet niveau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50255" y="5348722"/>
            <a:ext cx="2915259" cy="12172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da-DK" altLang="da-DK" sz="10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ny tekst farve til </a:t>
            </a:r>
            <a:br>
              <a:rPr lang="da-DK" altLang="da-DK" sz="10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underoverskrift</a:t>
            </a:r>
          </a:p>
          <a:p>
            <a:pPr algn="l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Markér</a:t>
            </a:r>
            <a:r>
              <a:rPr lang="da-DK" altLang="da-DK" sz="9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teksten og vælg ny farve </a:t>
            </a:r>
            <a:br>
              <a:rPr lang="da-DK" altLang="da-DK" sz="9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da-DK" altLang="da-DK" sz="900" b="1" i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Skiftfarve</a:t>
            </a:r>
            <a:r>
              <a:rPr lang="da-DK" altLang="da-DK" sz="9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endParaRPr lang="da-DK" altLang="da-DK" sz="900" b="0" noProof="1">
              <a:solidFill>
                <a:srgbClr val="4A4E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mellem Farve 1-6 </a:t>
            </a:r>
            <a:br>
              <a:rPr lang="da-DK" altLang="da-DK" sz="900" b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KABs farveskema</a:t>
            </a:r>
          </a:p>
          <a:p>
            <a:pPr algn="l">
              <a:lnSpc>
                <a:spcPct val="90000"/>
              </a:lnSpc>
            </a:pPr>
            <a:endParaRPr lang="da-DK" sz="900" dirty="0" err="1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5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til venstre + billede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/>
          <p:cNvSpPr>
            <a:spLocks noGrp="1"/>
          </p:cNvSpPr>
          <p:nvPr>
            <p:ph type="pic" sz="quarter" idx="12" hasCustomPrompt="1"/>
          </p:nvPr>
        </p:nvSpPr>
        <p:spPr>
          <a:xfrm>
            <a:off x="5040000" y="1620000"/>
            <a:ext cx="7152000" cy="4680000"/>
          </a:xfrm>
          <a:solidFill>
            <a:srgbClr val="D2D3D4"/>
          </a:solidFill>
        </p:spPr>
        <p:txBody>
          <a:bodyPr lIns="360000" tIns="360000" rIns="360000"/>
          <a:lstStyle>
            <a:lvl1pPr algn="ctr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da-DK" noProof="1"/>
              <a:t>Klik her og indsæt billede via Vælg billeder- eller Rediger-knapperne</a:t>
            </a:r>
          </a:p>
          <a:p>
            <a:endParaRPr lang="da-DK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2000" y="1620000"/>
            <a:ext cx="4320000" cy="4680000"/>
          </a:xfrm>
        </p:spPr>
        <p:txBody>
          <a:bodyPr/>
          <a:lstStyle/>
          <a:p>
            <a:pPr lvl="0"/>
            <a:r>
              <a:rPr lang="da-DK" dirty="0"/>
              <a:t>Brug TAB og Shift+TAB til at skifte tekst- og bulletniveau. Stå på ny linje inden du trykker på TAB.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rimaryTextColor">
            <a:extLst>
              <a:ext uri="{FF2B5EF4-FFF2-40B4-BE49-F238E27FC236}">
                <a16:creationId xmlns:a16="http://schemas.microsoft.com/office/drawing/2014/main" id="{12074414-CC14-456D-9D1C-62B6C4E29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684000"/>
            <a:ext cx="11218663" cy="756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Indsæt overskrift i maksimalt en linje</a:t>
            </a:r>
          </a:p>
        </p:txBody>
      </p:sp>
    </p:spTree>
    <p:extLst>
      <p:ext uri="{BB962C8B-B14F-4D97-AF65-F5344CB8AC3E}">
        <p14:creationId xmlns:p14="http://schemas.microsoft.com/office/powerpoint/2010/main" val="465707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36">
          <p15:clr>
            <a:srgbClr val="FBAE40"/>
          </p15:clr>
        </p15:guide>
        <p15:guide id="3" pos="40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til venstre + indhold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620000"/>
            <a:ext cx="4320000" cy="4680000"/>
          </a:xfrm>
          <a:solidFill>
            <a:srgbClr val="D2D3D4"/>
          </a:solidFill>
        </p:spPr>
        <p:txBody>
          <a:bodyPr lIns="360000" tIns="360000" rIns="360000"/>
          <a:lstStyle>
            <a:lvl1pPr algn="ctr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da-DK" noProof="1"/>
              <a:t>Klik her og indsæt billede via Vælg billeder- eller Rediger-knapperne</a:t>
            </a:r>
          </a:p>
          <a:p>
            <a:endParaRPr lang="da-DK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39999" y="1620000"/>
            <a:ext cx="6610663" cy="4680000"/>
          </a:xfrm>
        </p:spPr>
        <p:txBody>
          <a:bodyPr/>
          <a:lstStyle/>
          <a:p>
            <a:pPr lvl="0"/>
            <a:r>
              <a:rPr lang="da-DK" dirty="0"/>
              <a:t>Brug TAB og Shift+TAB til at skifte tekst- og bulletniveau. Stå på ny linje inden du trykker på TAB.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rimaryTextColor">
            <a:extLst>
              <a:ext uri="{FF2B5EF4-FFF2-40B4-BE49-F238E27FC236}">
                <a16:creationId xmlns:a16="http://schemas.microsoft.com/office/drawing/2014/main" id="{3FABE0A0-4CF3-40D8-8C00-69495B649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684000"/>
            <a:ext cx="11218663" cy="756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Indsæt overskrift i maksimalt en linje</a:t>
            </a:r>
          </a:p>
        </p:txBody>
      </p:sp>
    </p:spTree>
    <p:extLst>
      <p:ext uri="{BB962C8B-B14F-4D97-AF65-F5344CB8AC3E}">
        <p14:creationId xmlns:p14="http://schemas.microsoft.com/office/powerpoint/2010/main" val="1861303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36">
          <p15:clr>
            <a:srgbClr val="FBAE40"/>
          </p15:clr>
        </p15:guide>
        <p15:guide id="3" pos="40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imaryTextColo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Indsæt overskrift i maksimalt en linje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620000"/>
            <a:ext cx="11218663" cy="468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 dirty="0"/>
              <a:t>Brug TAB og Shift+TAB til at skifte tekst- og bulletniveau. Stå på ny linje inden du trykker på TAB.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ude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2000" y="1620001"/>
            <a:ext cx="11218663" cy="4680000"/>
          </a:xfrm>
        </p:spPr>
        <p:txBody>
          <a:bodyPr/>
          <a:lstStyle/>
          <a:p>
            <a:pPr lvl="0"/>
            <a:r>
              <a:rPr lang="da-DK" dirty="0"/>
              <a:t>Brug TAB og Shift+TAB til at skifte tekst- og bulletniveau. Stå på ny linje inden du trykker på TAB.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51853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2000" y="1620001"/>
            <a:ext cx="5328000" cy="4680000"/>
          </a:xfrm>
        </p:spPr>
        <p:txBody>
          <a:bodyPr/>
          <a:lstStyle/>
          <a:p>
            <a:pPr lvl="0"/>
            <a:r>
              <a:rPr lang="da-DK" dirty="0"/>
              <a:t>Brug TAB og Shift+TAB til at skifte tekst- og bulletniveau. Stå på ny linje inden du trykker på TAB.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6000" y="1620000"/>
            <a:ext cx="5328000" cy="4680000"/>
          </a:xfrm>
        </p:spPr>
        <p:txBody>
          <a:bodyPr/>
          <a:lstStyle/>
          <a:p>
            <a:pPr lvl="0"/>
            <a:r>
              <a:rPr lang="da-DK" dirty="0"/>
              <a:t>Brug TAB og Shift+TAB til at skifte tekst- og bulletniveau. Stå på ny linje inden du trykker på TAB.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PrimaryTextColo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Indsæt overskrift i maksimalt en linje</a:t>
            </a:r>
          </a:p>
        </p:txBody>
      </p:sp>
    </p:spTree>
    <p:extLst>
      <p:ext uri="{BB962C8B-B14F-4D97-AF65-F5344CB8AC3E}">
        <p14:creationId xmlns:p14="http://schemas.microsoft.com/office/powerpoint/2010/main" val="646104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44" userDrawn="1">
          <p15:clr>
            <a:srgbClr val="FBAE40"/>
          </p15:clr>
        </p15:guide>
        <p15:guide id="3" pos="363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/>
          <p:cNvSpPr>
            <a:spLocks noGrp="1"/>
          </p:cNvSpPr>
          <p:nvPr>
            <p:ph type="pic" sz="quarter" idx="12" hasCustomPrompt="1"/>
          </p:nvPr>
        </p:nvSpPr>
        <p:spPr>
          <a:xfrm>
            <a:off x="6336000" y="1620000"/>
            <a:ext cx="5328000" cy="4680000"/>
          </a:xfrm>
          <a:solidFill>
            <a:srgbClr val="D2D3D4"/>
          </a:solidFill>
        </p:spPr>
        <p:txBody>
          <a:bodyPr lIns="360000" tIns="360000" rIns="360000"/>
          <a:lstStyle>
            <a:lvl1pPr algn="ctr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da-DK" noProof="1"/>
              <a:t>Klik her og indsæt billede via Vælg billeder- eller Rediger-knapperne</a:t>
            </a:r>
          </a:p>
          <a:p>
            <a:endParaRPr lang="da-DK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2000" y="1620000"/>
            <a:ext cx="5328000" cy="4680000"/>
          </a:xfrm>
        </p:spPr>
        <p:txBody>
          <a:bodyPr/>
          <a:lstStyle/>
          <a:p>
            <a:pPr lvl="0"/>
            <a:r>
              <a:rPr lang="da-DK" dirty="0"/>
              <a:t>Brug TAB og Shift+TAB til at skifte tekst- og bulletniveau. Stå på ny linje inden du trykker på TAB.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rimaryTextColor">
            <a:extLst>
              <a:ext uri="{FF2B5EF4-FFF2-40B4-BE49-F238E27FC236}">
                <a16:creationId xmlns:a16="http://schemas.microsoft.com/office/drawing/2014/main" id="{3244F726-ADCD-4B5B-AE34-E99E4C8A4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684000"/>
            <a:ext cx="11218663" cy="756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Indsæt overskrift i maksimalt en linje</a:t>
            </a:r>
          </a:p>
        </p:txBody>
      </p:sp>
    </p:spTree>
    <p:extLst>
      <p:ext uri="{BB962C8B-B14F-4D97-AF65-F5344CB8AC3E}">
        <p14:creationId xmlns:p14="http://schemas.microsoft.com/office/powerpoint/2010/main" val="966293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36" userDrawn="1">
          <p15:clr>
            <a:srgbClr val="FBAE40"/>
          </p15:clr>
        </p15:guide>
        <p15:guide id="3" pos="404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imaryColor"/>
          <p:cNvSpPr/>
          <p:nvPr userDrawn="1"/>
        </p:nvSpPr>
        <p:spPr>
          <a:xfrm>
            <a:off x="0" y="1620000"/>
            <a:ext cx="12189600" cy="523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9C9A1AE-A6EC-4841-873B-5BE04399C3E0}"/>
              </a:ext>
            </a:extLst>
          </p:cNvPr>
          <p:cNvSpPr txBox="1"/>
          <p:nvPr userDrawn="1"/>
        </p:nvSpPr>
        <p:spPr>
          <a:xfrm>
            <a:off x="3024295" y="1901654"/>
            <a:ext cx="1161626" cy="8821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8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“</a:t>
            </a:r>
            <a:endParaRPr lang="da-DK" sz="1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3103066" y="2726580"/>
            <a:ext cx="5996330" cy="2105437"/>
          </a:xfrm>
        </p:spPr>
        <p:txBody>
          <a:bodyPr anchor="t" anchorCtr="0"/>
          <a:lstStyle>
            <a:lvl1pPr algn="l">
              <a:defRPr sz="2600" cap="none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indsæt citat tekst</a:t>
            </a:r>
          </a:p>
        </p:txBody>
      </p:sp>
      <p:sp>
        <p:nvSpPr>
          <p:cNvPr id="3" name="Pladsholder til slidenummer 2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A9B"/>
                </a:solidFill>
              </a:defRPr>
            </a:lvl1pPr>
          </a:lstStyle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114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imaryTextColo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Indsæt overskrift i maksimalt en linje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imaryTextColor"/>
          <p:cNvSpPr>
            <a:spLocks noGrp="1"/>
          </p:cNvSpPr>
          <p:nvPr>
            <p:ph type="title"/>
          </p:nvPr>
        </p:nvSpPr>
        <p:spPr>
          <a:xfrm>
            <a:off x="431999" y="684000"/>
            <a:ext cx="11218663" cy="75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noProof="0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9" y="1620000"/>
            <a:ext cx="11218663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78663" y="6476400"/>
            <a:ext cx="1872000" cy="24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3" r:id="rId3"/>
    <p:sldLayoutId id="2147483650" r:id="rId4"/>
    <p:sldLayoutId id="2147483676" r:id="rId5"/>
    <p:sldLayoutId id="2147483652" r:id="rId6"/>
    <p:sldLayoutId id="2147483665" r:id="rId7"/>
    <p:sldLayoutId id="2147483672" r:id="rId8"/>
    <p:sldLayoutId id="2147483654" r:id="rId9"/>
    <p:sldLayoutId id="2147483655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7000"/>
        </a:lnSpc>
        <a:spcBef>
          <a:spcPts val="600"/>
        </a:spcBef>
        <a:buFont typeface="Palatino Linotype" panose="02040502050505030304" pitchFamily="18" charset="0"/>
        <a:buChar char="​"/>
        <a:defRPr sz="2600" kern="1200">
          <a:solidFill>
            <a:schemeClr val="accent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0" indent="0" algn="l" defTabSz="914400" rtl="0" eaLnBrk="1" latinLnBrk="0" hangingPunct="1">
        <a:lnSpc>
          <a:spcPct val="97000"/>
        </a:lnSpc>
        <a:spcBef>
          <a:spcPts val="600"/>
        </a:spcBef>
        <a:buFont typeface="Palatino Linotype" panose="02040502050505030304" pitchFamily="18" charset="0"/>
        <a:buChar char="​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97000"/>
        </a:lnSpc>
        <a:spcBef>
          <a:spcPts val="600"/>
        </a:spcBef>
        <a:buClr>
          <a:schemeClr val="accent1"/>
        </a:buClr>
        <a:buFont typeface="Palatino Linotype" panose="02040502050505030304" pitchFamily="18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00" indent="-234000" algn="l" defTabSz="914400" rtl="0" eaLnBrk="1" latinLnBrk="0" hangingPunct="1">
        <a:lnSpc>
          <a:spcPct val="97000"/>
        </a:lnSpc>
        <a:spcBef>
          <a:spcPts val="600"/>
        </a:spcBef>
        <a:buClr>
          <a:schemeClr val="accent1"/>
        </a:buClr>
        <a:buFontTx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702000" indent="-198000" algn="l" defTabSz="914400" rtl="0" eaLnBrk="1" latinLnBrk="0" hangingPunct="1">
        <a:lnSpc>
          <a:spcPct val="97000"/>
        </a:lnSpc>
        <a:spcBef>
          <a:spcPts val="600"/>
        </a:spcBef>
        <a:buClr>
          <a:schemeClr val="accent1"/>
        </a:buClr>
        <a:buFontTx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702000" indent="-198000" algn="l" defTabSz="914400" rtl="0" eaLnBrk="1" latinLnBrk="0" hangingPunct="1">
        <a:lnSpc>
          <a:spcPct val="97000"/>
        </a:lnSpc>
        <a:spcBef>
          <a:spcPts val="600"/>
        </a:spcBef>
        <a:buClr>
          <a:schemeClr val="accent1"/>
        </a:buClr>
        <a:buFontTx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702000" indent="-198000" algn="l" defTabSz="914400" rtl="0" eaLnBrk="1" latinLnBrk="0" hangingPunct="1">
        <a:lnSpc>
          <a:spcPct val="97000"/>
        </a:lnSpc>
        <a:spcBef>
          <a:spcPts val="600"/>
        </a:spcBef>
        <a:buClr>
          <a:schemeClr val="accent1"/>
        </a:buClr>
        <a:buFontTx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702000" indent="-198000" algn="l" defTabSz="914400" rtl="0" eaLnBrk="1" latinLnBrk="0" hangingPunct="1">
        <a:lnSpc>
          <a:spcPct val="97000"/>
        </a:lnSpc>
        <a:spcBef>
          <a:spcPts val="600"/>
        </a:spcBef>
        <a:buClr>
          <a:schemeClr val="accent1"/>
        </a:buClr>
        <a:buFontTx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702000" indent="-198000" algn="l" defTabSz="914400" rtl="0" eaLnBrk="1" latinLnBrk="0" hangingPunct="1">
        <a:lnSpc>
          <a:spcPct val="97000"/>
        </a:lnSpc>
        <a:spcBef>
          <a:spcPts val="600"/>
        </a:spcBef>
        <a:buClr>
          <a:schemeClr val="accent1"/>
        </a:buClr>
        <a:buFontTx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6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78" userDrawn="1">
          <p15:clr>
            <a:srgbClr val="F26B43"/>
          </p15:clr>
        </p15:guide>
        <p15:guide id="4" pos="7338" userDrawn="1">
          <p15:clr>
            <a:srgbClr val="F26B43"/>
          </p15:clr>
        </p15:guide>
        <p15:guide id="5" pos="339" userDrawn="1">
          <p15:clr>
            <a:srgbClr val="F26B43"/>
          </p15:clr>
        </p15:guide>
        <p15:guide id="6" orient="horz" pos="7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28462-8178-4F21-974F-4B58E752A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044420"/>
            <a:ext cx="11026825" cy="755960"/>
          </a:xfrm>
        </p:spPr>
        <p:txBody>
          <a:bodyPr/>
          <a:lstStyle/>
          <a:p>
            <a:r>
              <a:rPr lang="da-DK" dirty="0"/>
              <a:t> </a:t>
            </a:r>
            <a:r>
              <a:rPr lang="da-DK" dirty="0">
                <a:solidFill>
                  <a:srgbClr val="5C7882"/>
                </a:solidFill>
              </a:rPr>
              <a:t>renoveringsbehov  i  Flexibo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306B6A-92D5-4701-9394-D0343DC32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163" y="1425575"/>
            <a:ext cx="5838886" cy="4892675"/>
          </a:xfrm>
          <a:solidFill>
            <a:srgbClr val="5C7882"/>
          </a:solidFill>
        </p:spPr>
        <p:txBody>
          <a:bodyPr/>
          <a:lstStyle/>
          <a:p>
            <a:pPr>
              <a:lnSpc>
                <a:spcPts val="1400"/>
              </a:lnSpc>
              <a:buNone/>
            </a:pPr>
            <a:r>
              <a:rPr lang="da-DK" sz="2200" dirty="0"/>
              <a:t>INFORMATIONSMØDE  d. 13. juni  2023</a:t>
            </a:r>
            <a:endParaRPr lang="da-DK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buNone/>
            </a:pPr>
            <a:endParaRPr lang="da-DK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buNone/>
            </a:pPr>
            <a:r>
              <a:rPr lang="da-DK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DAGSORDEN:</a:t>
            </a:r>
            <a:br>
              <a:rPr lang="da-DK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a-DK" sz="2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0"/>
              </a:lnSpc>
              <a:buFont typeface="+mj-lt"/>
              <a:buAutoNum type="arabicPeriod"/>
            </a:pPr>
            <a:r>
              <a:rPr lang="da-DK" sz="2200" b="0" kern="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Velkommen </a:t>
            </a:r>
            <a:endParaRPr lang="da-DK" sz="2200" b="1" kern="1600" dirty="0">
              <a:effectLst/>
              <a:latin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da-DK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ts val="2000"/>
              </a:lnSpc>
              <a:buFont typeface="+mj-lt"/>
              <a:buAutoNum type="arabicPeriod"/>
            </a:pPr>
            <a:r>
              <a:rPr lang="da-DK" sz="2200" b="0" kern="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Renoveringsbehov i Flexibo</a:t>
            </a:r>
            <a:br>
              <a:rPr lang="da-DK" sz="2200" b="0" kern="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a-DK" sz="2200" b="0" kern="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- resultat af forundersøgelserne</a:t>
            </a:r>
            <a:br>
              <a:rPr lang="da-DK" sz="2200" b="0" kern="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a-DK" sz="2200" b="1" kern="1600" dirty="0">
              <a:effectLst/>
              <a:latin typeface="Arial" panose="020B0604020202020204" pitchFamily="34" charset="0"/>
            </a:endParaRPr>
          </a:p>
          <a:p>
            <a:pPr marL="342900" lvl="0" indent="-342900">
              <a:lnSpc>
                <a:spcPts val="1200"/>
              </a:lnSpc>
              <a:buFont typeface="+mj-lt"/>
              <a:buAutoNum type="arabicPeriod"/>
            </a:pPr>
            <a:r>
              <a:rPr lang="da-DK" sz="2200" b="0" kern="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Generelt om helhedsplaner</a:t>
            </a:r>
            <a:br>
              <a:rPr lang="da-DK" sz="2200" b="0" kern="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</a:br>
            <a:br>
              <a:rPr lang="da-DK" sz="2200" b="0" kern="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a-DK" sz="2200" b="1" kern="1600" dirty="0">
              <a:effectLst/>
              <a:latin typeface="Arial" panose="020B0604020202020204" pitchFamily="34" charset="0"/>
            </a:endParaRPr>
          </a:p>
          <a:p>
            <a:pPr marL="342900" lvl="0" indent="-342900">
              <a:lnSpc>
                <a:spcPts val="1200"/>
              </a:lnSpc>
              <a:buFont typeface="+mj-lt"/>
              <a:buAutoNum type="arabicPeriod"/>
            </a:pPr>
            <a:r>
              <a:rPr lang="da-DK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 for byggesag i Flexibo </a:t>
            </a:r>
            <a:br>
              <a:rPr lang="da-DK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a-DK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a-DK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0"/>
              </a:lnSpc>
              <a:buFont typeface="+mj-lt"/>
              <a:buAutoNum type="arabicPeriod"/>
            </a:pPr>
            <a:r>
              <a:rPr lang="da-DK" sz="2200" b="0" kern="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Spørgsmål</a:t>
            </a:r>
            <a:br>
              <a:rPr lang="da-DK" sz="2200" b="0" kern="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</a:br>
            <a:br>
              <a:rPr lang="da-DK" sz="2200" b="0" kern="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a-DK" sz="2200" b="1" kern="1600" dirty="0">
              <a:effectLst/>
              <a:latin typeface="Arial" panose="020B0604020202020204" pitchFamily="34" charset="0"/>
            </a:endParaRPr>
          </a:p>
          <a:p>
            <a:pPr marL="342900" lvl="0" indent="-342900">
              <a:lnSpc>
                <a:spcPts val="1200"/>
              </a:lnSpc>
              <a:buFont typeface="+mj-lt"/>
              <a:buAutoNum type="arabicPeriod"/>
            </a:pPr>
            <a:r>
              <a:rPr lang="da-DK" sz="2200" b="0" kern="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Tak for i aften</a:t>
            </a:r>
            <a:endParaRPr lang="da-DK" sz="2200" b="1" kern="1600" dirty="0">
              <a:effectLst/>
              <a:latin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da-D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</a:pPr>
            <a:r>
              <a:rPr lang="da-D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  <a:buNone/>
              <a:tabLst>
                <a:tab pos="266700" algn="l"/>
                <a:tab pos="4944110" algn="r"/>
              </a:tabLst>
            </a:pPr>
            <a:endParaRPr lang="da-DK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da-D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B35DC61B-BB28-4FD4-AE55-3187ADFD394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542121" y="4466779"/>
            <a:ext cx="1344488" cy="1068111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9D3D944-C314-4E74-6A52-0035601B4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-1" b="6112"/>
          <a:stretch/>
        </p:blipFill>
        <p:spPr bwMode="auto">
          <a:xfrm>
            <a:off x="5691673" y="2588789"/>
            <a:ext cx="5962164" cy="372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996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C0F806-6BB9-4745-A3DB-CDFF5BEBF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741188"/>
            <a:ext cx="11027689" cy="756000"/>
          </a:xfrm>
        </p:spPr>
        <p:txBody>
          <a:bodyPr/>
          <a:lstStyle/>
          <a:p>
            <a:r>
              <a:rPr lang="da-DK" dirty="0">
                <a:solidFill>
                  <a:schemeClr val="accent1"/>
                </a:solidFill>
              </a:rPr>
              <a:t>Langtidsplan 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4471A5D5-5124-419E-AEE5-C8D49F35B7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567" t="22019" r="8423" b="57285"/>
          <a:stretch/>
        </p:blipFill>
        <p:spPr bwMode="auto">
          <a:xfrm>
            <a:off x="3709150" y="2454193"/>
            <a:ext cx="7856702" cy="3265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7637F7D8-22C5-423E-BFF9-D6E6E007BBEE}"/>
              </a:ext>
            </a:extLst>
          </p:cNvPr>
          <p:cNvSpPr txBox="1">
            <a:spLocks noChangeAspect="1"/>
          </p:cNvSpPr>
          <p:nvPr/>
        </p:nvSpPr>
        <p:spPr>
          <a:xfrm>
            <a:off x="4543101" y="3852512"/>
            <a:ext cx="1145826" cy="7201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2600" b="1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Vinduer</a:t>
            </a:r>
          </a:p>
          <a:p>
            <a:pPr algn="ctr">
              <a:lnSpc>
                <a:spcPct val="90000"/>
              </a:lnSpc>
            </a:pPr>
            <a:r>
              <a:rPr lang="da-DK" sz="2600" b="1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202X  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0F6DDA1-8BF4-41C6-84F6-9E3ECEB50A3A}"/>
              </a:ext>
            </a:extLst>
          </p:cNvPr>
          <p:cNvSpPr>
            <a:spLocks noChangeAspect="1"/>
          </p:cNvSpPr>
          <p:nvPr/>
        </p:nvSpPr>
        <p:spPr>
          <a:xfrm rot="21041844">
            <a:off x="6804300" y="3560124"/>
            <a:ext cx="16664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Faldstammer</a:t>
            </a:r>
          </a:p>
          <a:p>
            <a:pPr algn="ctr"/>
            <a:r>
              <a:rPr lang="da-DK" sz="16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202X</a:t>
            </a:r>
            <a:endParaRPr lang="da-DK" sz="1600" b="1" dirty="0">
              <a:solidFill>
                <a:schemeClr val="tx2"/>
              </a:solidFill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A8A251EA-7B18-4550-B3D6-1B515D23DC3B}"/>
              </a:ext>
            </a:extLst>
          </p:cNvPr>
          <p:cNvSpPr txBox="1">
            <a:spLocks noChangeAspect="1"/>
          </p:cNvSpPr>
          <p:nvPr/>
        </p:nvSpPr>
        <p:spPr>
          <a:xfrm>
            <a:off x="9693388" y="3938724"/>
            <a:ext cx="686085" cy="6740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400" dirty="0">
                <a:solidFill>
                  <a:schemeClr val="bg2">
                    <a:lumMod val="9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TAG </a:t>
            </a:r>
            <a:br>
              <a:rPr lang="da-DK" sz="2400" dirty="0">
                <a:solidFill>
                  <a:schemeClr val="bg2">
                    <a:lumMod val="9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da-DK" sz="2200" b="1" dirty="0">
                <a:solidFill>
                  <a:schemeClr val="bg2">
                    <a:lumMod val="9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202</a:t>
            </a:r>
            <a:r>
              <a:rPr lang="da-DK" sz="2400" b="1" dirty="0">
                <a:solidFill>
                  <a:schemeClr val="bg2">
                    <a:lumMod val="9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  <a:endParaRPr lang="da-DK" sz="2400" dirty="0">
              <a:solidFill>
                <a:schemeClr val="bg2">
                  <a:lumMod val="9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Pladsholder til indhold 1">
            <a:extLst>
              <a:ext uri="{FF2B5EF4-FFF2-40B4-BE49-F238E27FC236}">
                <a16:creationId xmlns:a16="http://schemas.microsoft.com/office/drawing/2014/main" id="{C268293F-3A65-42F7-9333-E78D2E7C84F2}"/>
              </a:ext>
            </a:extLst>
          </p:cNvPr>
          <p:cNvSpPr txBox="1">
            <a:spLocks/>
          </p:cNvSpPr>
          <p:nvPr/>
        </p:nvSpPr>
        <p:spPr>
          <a:xfrm>
            <a:off x="286008" y="4986143"/>
            <a:ext cx="3503963" cy="14220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Palatino Linotype" panose="02040502050505030304" pitchFamily="18" charset="0"/>
              <a:buChar char="​"/>
              <a:defRPr sz="2600" kern="120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Palatino Linotype" panose="02040502050505030304" pitchFamily="18" charset="0"/>
              <a:buChar char="​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 typeface="Palatino Linotype" panose="02040502050505030304" pitchFamily="18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34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Palatino Linotype" panose="02040502050505030304" pitchFamily="18" charset="0"/>
              <a:buNone/>
            </a:pPr>
            <a:endParaRPr lang="da-DK" sz="2400" dirty="0"/>
          </a:p>
          <a:p>
            <a:pPr>
              <a:buFont typeface="Palatino Linotype" panose="02040502050505030304" pitchFamily="18" charset="0"/>
              <a:buNone/>
            </a:pPr>
            <a:endParaRPr lang="da-DK" sz="2400" dirty="0"/>
          </a:p>
          <a:p>
            <a:endParaRPr lang="da-DK" dirty="0"/>
          </a:p>
        </p:txBody>
      </p:sp>
      <p:sp>
        <p:nvSpPr>
          <p:cNvPr id="13" name="Pladsholder til indhold 1">
            <a:extLst>
              <a:ext uri="{FF2B5EF4-FFF2-40B4-BE49-F238E27FC236}">
                <a16:creationId xmlns:a16="http://schemas.microsoft.com/office/drawing/2014/main" id="{9F2997C1-D588-D9B5-3D98-B01400C02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575" y="5633728"/>
            <a:ext cx="11112500" cy="720497"/>
          </a:xfrm>
          <a:solidFill>
            <a:srgbClr val="B6C6C4"/>
          </a:solidFill>
        </p:spPr>
        <p:txBody>
          <a:bodyPr anchor="ctr"/>
          <a:lstStyle/>
          <a:p>
            <a:pPr marL="144000">
              <a:lnSpc>
                <a:spcPct val="120000"/>
              </a:lnSpc>
              <a:spcBef>
                <a:spcPts val="1200"/>
              </a:spcBef>
              <a:buNone/>
            </a:pPr>
            <a:br>
              <a:rPr lang="da-DK" sz="800" b="1" dirty="0"/>
            </a:br>
            <a:r>
              <a:rPr lang="da-DK" sz="1200" b="1" dirty="0"/>
              <a:t>-  </a:t>
            </a:r>
            <a:r>
              <a:rPr lang="da-DK" sz="1800" dirty="0"/>
              <a:t>SKAL SIKRE, AT AFDELINGEN HENLÆGGER  MIDLER  TIL KOMMENDE ISTANDSÆTTELSER </a:t>
            </a:r>
            <a:endParaRPr lang="da-DK" sz="1800" b="1" dirty="0"/>
          </a:p>
        </p:txBody>
      </p:sp>
    </p:spTree>
    <p:extLst>
      <p:ext uri="{BB962C8B-B14F-4D97-AF65-F5344CB8AC3E}">
        <p14:creationId xmlns:p14="http://schemas.microsoft.com/office/powerpoint/2010/main" val="30377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747E0B-8BF9-F56A-4F08-E17ED4B2D7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br>
              <a:rPr lang="da-DK" dirty="0">
                <a:solidFill>
                  <a:schemeClr val="accent1"/>
                </a:solidFill>
              </a:rPr>
            </a:br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04DECC1-6A94-8D58-8EEA-AFA38E38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363188"/>
            <a:ext cx="11218663" cy="756000"/>
          </a:xfrm>
        </p:spPr>
        <p:txBody>
          <a:bodyPr/>
          <a:lstStyle/>
          <a:p>
            <a:br>
              <a:rPr lang="da-DK" dirty="0">
                <a:solidFill>
                  <a:schemeClr val="accent1"/>
                </a:solidFill>
              </a:rPr>
            </a:br>
            <a:r>
              <a:rPr lang="da-DK" dirty="0">
                <a:solidFill>
                  <a:schemeClr val="accent1"/>
                </a:solidFill>
              </a:rPr>
              <a:t>resultat af forundersøgelser </a:t>
            </a:r>
            <a:endParaRPr lang="da-DK" dirty="0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C47E13DD-2A0A-006F-844F-DCE5FB2FEAC0}"/>
              </a:ext>
            </a:extLst>
          </p:cNvPr>
          <p:cNvSpPr txBox="1">
            <a:spLocks/>
          </p:cNvSpPr>
          <p:nvPr/>
        </p:nvSpPr>
        <p:spPr>
          <a:xfrm>
            <a:off x="860425" y="5948936"/>
            <a:ext cx="5233987" cy="4090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Palatino Linotype" panose="02040502050505030304" pitchFamily="18" charset="0"/>
              <a:buChar char="​"/>
              <a:defRPr sz="2600" kern="120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Palatino Linotype" panose="02040502050505030304" pitchFamily="18" charset="0"/>
              <a:buChar char="​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 typeface="Palatino Linotype" panose="02040502050505030304" pitchFamily="18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34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Palatino Linotype" panose="02040502050505030304" pitchFamily="18" charset="0"/>
              <a:buNone/>
            </a:pPr>
            <a:endParaRPr lang="da-DK" sz="1800" dirty="0">
              <a:solidFill>
                <a:srgbClr val="40404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Palatino Linotype" panose="02040502050505030304" pitchFamily="18" charset="0"/>
              <a:buNone/>
            </a:pPr>
            <a:endParaRPr lang="da-DK" sz="2400" dirty="0">
              <a:solidFill>
                <a:schemeClr val="accent1"/>
              </a:solidFill>
            </a:endParaRPr>
          </a:p>
          <a:p>
            <a:pPr>
              <a:buFont typeface="Palatino Linotype" panose="02040502050505030304" pitchFamily="18" charset="0"/>
              <a:buNone/>
            </a:pPr>
            <a:endParaRPr lang="da-DK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Palatino Linotype" panose="02040502050505030304" pitchFamily="18" charset="0"/>
              <a:buNone/>
            </a:pPr>
            <a:endParaRPr lang="da-DK" sz="2400" b="1" dirty="0">
              <a:solidFill>
                <a:schemeClr val="accent1"/>
              </a:solidFill>
            </a:endParaRPr>
          </a:p>
          <a:p>
            <a:pPr>
              <a:buFont typeface="Palatino Linotype" panose="02040502050505030304" pitchFamily="18" charset="0"/>
              <a:buNone/>
            </a:pPr>
            <a:endParaRPr lang="da-DK" sz="2000" dirty="0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54D23CA3-B493-5EF0-B5EF-C04E4EC2620C}"/>
              </a:ext>
            </a:extLst>
          </p:cNvPr>
          <p:cNvSpPr txBox="1">
            <a:spLocks/>
          </p:cNvSpPr>
          <p:nvPr/>
        </p:nvSpPr>
        <p:spPr>
          <a:xfrm>
            <a:off x="538163" y="1392109"/>
            <a:ext cx="7145172" cy="48768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Palatino Linotype" panose="02040502050505030304" pitchFamily="18" charset="0"/>
              <a:buChar char="​"/>
              <a:defRPr sz="2600" kern="120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Palatino Linotype" panose="02040502050505030304" pitchFamily="18" charset="0"/>
              <a:buChar char="​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 typeface="Palatino Linotype" panose="02040502050505030304" pitchFamily="18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34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Palatino Linotype" panose="02040502050505030304" pitchFamily="18" charset="0"/>
              <a:buNone/>
            </a:pPr>
            <a:r>
              <a:rPr lang="da-DK" sz="18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Krybekældre 	</a:t>
            </a:r>
            <a:r>
              <a:rPr lang="da-DK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a-DK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da-DK" sz="1800" dirty="0">
                <a:latin typeface="+mj-lt"/>
                <a:cs typeface="Times New Roman" panose="02020603050405020304" pitchFamily="18" charset="0"/>
              </a:rPr>
              <a:t>skimmel </a:t>
            </a:r>
          </a:p>
          <a:p>
            <a:pPr>
              <a:lnSpc>
                <a:spcPct val="120000"/>
              </a:lnSpc>
              <a:buFont typeface="Palatino Linotype" panose="02040502050505030304" pitchFamily="18" charset="0"/>
              <a:buNone/>
            </a:pPr>
            <a:r>
              <a:rPr lang="da-DK" sz="18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Facader	 </a:t>
            </a:r>
            <a:r>
              <a:rPr lang="da-DK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- nedbrudte plader, manglende isolering </a:t>
            </a:r>
            <a:r>
              <a:rPr lang="da-DK" sz="18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Vinduer 	</a:t>
            </a:r>
            <a:r>
              <a:rPr lang="da-DK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- beslag defekte </a:t>
            </a:r>
          </a:p>
          <a:p>
            <a:pPr>
              <a:lnSpc>
                <a:spcPct val="120000"/>
              </a:lnSpc>
              <a:buFont typeface="Palatino Linotype" panose="02040502050505030304" pitchFamily="18" charset="0"/>
              <a:buNone/>
            </a:pPr>
            <a:r>
              <a:rPr lang="da-DK" sz="18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Betonelementer 	</a:t>
            </a:r>
            <a:r>
              <a:rPr lang="da-DK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a-DK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synlige skader</a:t>
            </a:r>
          </a:p>
          <a:p>
            <a:pPr>
              <a:lnSpc>
                <a:spcPct val="120000"/>
              </a:lnSpc>
              <a:buFont typeface="Palatino Linotype" panose="02040502050505030304" pitchFamily="18" charset="0"/>
              <a:buNone/>
            </a:pPr>
            <a:r>
              <a:rPr lang="da-DK" sz="18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Gavlelementer 	</a:t>
            </a:r>
            <a:r>
              <a:rPr lang="da-DK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a-DK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nedbrudte fuger </a:t>
            </a:r>
          </a:p>
          <a:p>
            <a:pPr>
              <a:lnSpc>
                <a:spcPct val="120000"/>
              </a:lnSpc>
              <a:buFont typeface="Palatino Linotype" panose="02040502050505030304" pitchFamily="18" charset="0"/>
              <a:buNone/>
            </a:pPr>
            <a:r>
              <a:rPr lang="da-DK" sz="18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Varmeanlæg </a:t>
            </a:r>
            <a:r>
              <a:rPr lang="da-DK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da-DK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ledninger og brugsvandsveksler nedslidt</a:t>
            </a:r>
          </a:p>
          <a:p>
            <a:pPr>
              <a:lnSpc>
                <a:spcPct val="120000"/>
              </a:lnSpc>
              <a:buFont typeface="Palatino Linotype" panose="02040502050505030304" pitchFamily="18" charset="0"/>
              <a:buNone/>
            </a:pPr>
            <a:r>
              <a:rPr lang="da-DK" sz="18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Rør, ventiler mm	</a:t>
            </a:r>
            <a:r>
              <a:rPr lang="da-DK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a-DK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tæringer</a:t>
            </a:r>
          </a:p>
          <a:p>
            <a:pPr>
              <a:lnSpc>
                <a:spcPct val="120000"/>
              </a:lnSpc>
              <a:buFont typeface="Palatino Linotype" panose="02040502050505030304" pitchFamily="18" charset="0"/>
              <a:buNone/>
            </a:pPr>
            <a:r>
              <a:rPr lang="da-DK" sz="18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Elinstallationer </a:t>
            </a:r>
            <a:r>
              <a:rPr lang="da-DK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- </a:t>
            </a:r>
            <a:r>
              <a:rPr lang="da-DK" sz="1800" dirty="0">
                <a:latin typeface="+mj-lt"/>
                <a:cs typeface="Times New Roman" panose="02020603050405020304" pitchFamily="18" charset="0"/>
              </a:rPr>
              <a:t>individuelle, ikke godkendte løsninger </a:t>
            </a:r>
          </a:p>
          <a:p>
            <a:pPr>
              <a:lnSpc>
                <a:spcPct val="120000"/>
              </a:lnSpc>
              <a:buFont typeface="Palatino Linotype" panose="02040502050505030304" pitchFamily="18" charset="0"/>
              <a:buNone/>
            </a:pPr>
            <a:r>
              <a:rPr lang="da-DK" sz="18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Asfalt på stier</a:t>
            </a:r>
            <a:r>
              <a:rPr lang="da-DK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da-DK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dårlig stand</a:t>
            </a:r>
          </a:p>
          <a:p>
            <a:pPr>
              <a:lnSpc>
                <a:spcPct val="120000"/>
              </a:lnSpc>
              <a:buFont typeface="Palatino Linotype" panose="02040502050505030304" pitchFamily="18" charset="0"/>
              <a:buNone/>
            </a:pPr>
            <a:r>
              <a:rPr lang="da-DK" sz="18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Belysning </a:t>
            </a:r>
            <a:r>
              <a:rPr lang="da-DK" sz="18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- utilstrækkelig </a:t>
            </a:r>
          </a:p>
          <a:p>
            <a:pPr>
              <a:lnSpc>
                <a:spcPct val="120000"/>
              </a:lnSpc>
              <a:buFont typeface="Palatino Linotype" panose="02040502050505030304" pitchFamily="18" charset="0"/>
              <a:buNone/>
            </a:pPr>
            <a:r>
              <a:rPr lang="da-DK" sz="18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Fælleshus</a:t>
            </a:r>
            <a:r>
              <a:rPr lang="da-DK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da-DK" sz="1800" dirty="0">
                <a:latin typeface="+mj-lt"/>
                <a:cs typeface="Times New Roman" panose="02020603050405020304" pitchFamily="18" charset="0"/>
              </a:rPr>
              <a:t>- som i boliger </a:t>
            </a:r>
          </a:p>
          <a:p>
            <a:pPr>
              <a:lnSpc>
                <a:spcPct val="120000"/>
              </a:lnSpc>
              <a:buFont typeface="Palatino Linotype" panose="02040502050505030304" pitchFamily="18" charset="0"/>
              <a:buNone/>
            </a:pPr>
            <a:endParaRPr lang="da-DK" sz="1200" dirty="0">
              <a:latin typeface="+mj-lt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da-DK" sz="1800" dirty="0">
                <a:latin typeface="+mj-lt"/>
                <a:cs typeface="Times New Roman" panose="02020603050405020304" pitchFamily="18" charset="0"/>
              </a:rPr>
              <a:t>Udarbejdet af Teytaud Rådgivende Ingeniører A/S</a:t>
            </a:r>
          </a:p>
          <a:p>
            <a:pPr>
              <a:buFont typeface="Palatino Linotype" panose="02040502050505030304" pitchFamily="18" charset="0"/>
              <a:buNone/>
            </a:pPr>
            <a:endParaRPr lang="da-DK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Palatino Linotype" panose="02040502050505030304" pitchFamily="18" charset="0"/>
              <a:buNone/>
            </a:pPr>
            <a:endParaRPr lang="da-DK" sz="1800" dirty="0">
              <a:solidFill>
                <a:srgbClr val="40404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Palatino Linotype" panose="02040502050505030304" pitchFamily="18" charset="0"/>
              <a:buNone/>
            </a:pPr>
            <a:endParaRPr lang="da-DK" sz="1800" dirty="0">
              <a:solidFill>
                <a:srgbClr val="40404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Palatino Linotype" panose="02040502050505030304" pitchFamily="18" charset="0"/>
              <a:buNone/>
            </a:pPr>
            <a:endParaRPr lang="da-DK" sz="2400" dirty="0">
              <a:solidFill>
                <a:schemeClr val="accent1"/>
              </a:solidFill>
            </a:endParaRPr>
          </a:p>
          <a:p>
            <a:pPr>
              <a:buFont typeface="Palatino Linotype" panose="02040502050505030304" pitchFamily="18" charset="0"/>
              <a:buNone/>
            </a:pPr>
            <a:endParaRPr lang="da-DK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Palatino Linotype" panose="02040502050505030304" pitchFamily="18" charset="0"/>
              <a:buNone/>
            </a:pPr>
            <a:endParaRPr lang="da-DK" sz="2400" b="1" dirty="0">
              <a:solidFill>
                <a:schemeClr val="accent1"/>
              </a:solidFill>
            </a:endParaRPr>
          </a:p>
          <a:p>
            <a:pPr>
              <a:buFont typeface="Palatino Linotype" panose="02040502050505030304" pitchFamily="18" charset="0"/>
              <a:buNone/>
            </a:pPr>
            <a:endParaRPr lang="da-DK" sz="2000" dirty="0"/>
          </a:p>
        </p:txBody>
      </p:sp>
      <p:pic>
        <p:nvPicPr>
          <p:cNvPr id="8" name="Pladsholder til indhold 6">
            <a:extLst>
              <a:ext uri="{FF2B5EF4-FFF2-40B4-BE49-F238E27FC236}">
                <a16:creationId xmlns:a16="http://schemas.microsoft.com/office/drawing/2014/main" id="{1817513A-CB5D-4070-7BCF-CE737B54F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018" y="1423200"/>
            <a:ext cx="324612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84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A26C03A-21DF-4ADC-91A0-1FEC251D8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291772"/>
            <a:ext cx="6337465" cy="4910218"/>
          </a:xfrm>
        </p:spPr>
        <p:txBody>
          <a:bodyPr/>
          <a:lstStyle/>
          <a:p>
            <a:pPr>
              <a:buNone/>
            </a:pPr>
            <a:br>
              <a:rPr lang="da-DK" sz="800" dirty="0"/>
            </a:br>
            <a:r>
              <a:rPr lang="da-DK" sz="2200" b="1" dirty="0">
                <a:solidFill>
                  <a:schemeClr val="accent1"/>
                </a:solidFill>
              </a:rPr>
              <a:t>HELHEDSPLAN?</a:t>
            </a:r>
            <a:br>
              <a:rPr lang="da-DK" sz="2200" b="1" dirty="0">
                <a:solidFill>
                  <a:schemeClr val="accent1"/>
                </a:solidFill>
              </a:rPr>
            </a:br>
            <a:r>
              <a:rPr lang="da-DK" sz="2200" dirty="0"/>
              <a:t>En helhedsbetonet fysisk indsats. </a:t>
            </a:r>
            <a:br>
              <a:rPr lang="da-DK" sz="2200" dirty="0"/>
            </a:br>
            <a:r>
              <a:rPr lang="da-DK" sz="2200" dirty="0"/>
              <a:t>Finansieres delvis med støttede lån fra Landsbyggefonden </a:t>
            </a:r>
          </a:p>
          <a:p>
            <a:pPr>
              <a:buNone/>
            </a:pPr>
            <a:endParaRPr lang="da-DK" sz="2400" dirty="0"/>
          </a:p>
          <a:p>
            <a:pPr>
              <a:buNone/>
            </a:pPr>
            <a:r>
              <a:rPr lang="da-DK" sz="2200" b="1" dirty="0">
                <a:solidFill>
                  <a:schemeClr val="accent1"/>
                </a:solidFill>
              </a:rPr>
              <a:t>LANDSBYGGEFONDEN (LBF)?</a:t>
            </a:r>
            <a:br>
              <a:rPr lang="da-DK" sz="2200" b="1" dirty="0">
                <a:solidFill>
                  <a:schemeClr val="accent1"/>
                </a:solidFill>
              </a:rPr>
            </a:br>
            <a:r>
              <a:rPr lang="da-DK" sz="2200" dirty="0"/>
              <a:t>En fælles organisation for almene boliger</a:t>
            </a:r>
          </a:p>
          <a:p>
            <a:pPr>
              <a:buNone/>
            </a:pPr>
            <a:endParaRPr lang="da-DK" sz="800" dirty="0"/>
          </a:p>
          <a:p>
            <a:pPr>
              <a:buNone/>
            </a:pPr>
            <a:r>
              <a:rPr lang="da-DK" sz="2200" b="1" dirty="0">
                <a:solidFill>
                  <a:schemeClr val="accent1"/>
                </a:solidFill>
              </a:rPr>
              <a:t>MÅL?</a:t>
            </a:r>
            <a:br>
              <a:rPr lang="da-DK" sz="2200" b="1" dirty="0">
                <a:solidFill>
                  <a:schemeClr val="accent1"/>
                </a:solidFill>
              </a:rPr>
            </a:br>
            <a:r>
              <a:rPr lang="da-DK" sz="2200" dirty="0"/>
              <a:t>En velfungerende afdeling med sunde boliger</a:t>
            </a:r>
            <a:br>
              <a:rPr lang="da-DK" sz="800" dirty="0"/>
            </a:br>
            <a:endParaRPr lang="da-DK" sz="2200" dirty="0"/>
          </a:p>
          <a:p>
            <a:r>
              <a:rPr lang="da-DK" sz="2200" b="1" dirty="0">
                <a:solidFill>
                  <a:schemeClr val="accent1"/>
                </a:solidFill>
              </a:rPr>
              <a:t>MIDDEL?</a:t>
            </a:r>
            <a:br>
              <a:rPr lang="da-DK" sz="2200" b="1" dirty="0">
                <a:solidFill>
                  <a:schemeClr val="accent1"/>
                </a:solidFill>
              </a:rPr>
            </a:br>
            <a:r>
              <a:rPr lang="da-DK" sz="2200" dirty="0"/>
              <a:t>Hjælp til selvhjælp – krav til indhold </a:t>
            </a:r>
          </a:p>
          <a:p>
            <a:pPr>
              <a:buNone/>
            </a:pPr>
            <a:endParaRPr lang="da-DK" sz="2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2FBF41-847E-4EB9-86AD-B80EA9CD6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377600"/>
            <a:ext cx="11218663" cy="756000"/>
          </a:xfrm>
        </p:spPr>
        <p:txBody>
          <a:bodyPr/>
          <a:lstStyle/>
          <a:p>
            <a:r>
              <a:rPr lang="da-DK" dirty="0">
                <a:solidFill>
                  <a:schemeClr val="accent1"/>
                </a:solidFill>
              </a:rPr>
              <a:t>Renoveringssag eller Helhedsplan? 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C3C73161-6B57-06CB-A214-A4EC72BECE3F}"/>
              </a:ext>
            </a:extLst>
          </p:cNvPr>
          <p:cNvSpPr txBox="1">
            <a:spLocks/>
          </p:cNvSpPr>
          <p:nvPr/>
        </p:nvSpPr>
        <p:spPr>
          <a:xfrm>
            <a:off x="445619" y="1449186"/>
            <a:ext cx="5974231" cy="5040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Palatino Linotype" panose="02040502050505030304" pitchFamily="18" charset="0"/>
              <a:buChar char="​"/>
              <a:defRPr sz="2600" kern="120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Palatino Linotype" panose="02040502050505030304" pitchFamily="18" charset="0"/>
              <a:buChar char="​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 typeface="Palatino Linotype" panose="02040502050505030304" pitchFamily="18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34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Palatino Linotype" panose="02040502050505030304" pitchFamily="18" charset="0"/>
              <a:buNone/>
            </a:pPr>
            <a:endParaRPr lang="da-DK" sz="2000" dirty="0"/>
          </a:p>
          <a:p>
            <a:pPr>
              <a:buFont typeface="Palatino Linotype" panose="02040502050505030304" pitchFamily="18" charset="0"/>
              <a:buNone/>
            </a:pPr>
            <a:r>
              <a:rPr lang="da-DK" sz="2000" dirty="0"/>
              <a:t>  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D809EA4-75BA-6D5C-F8A0-EB0D92E6E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3068955"/>
            <a:ext cx="4876800" cy="3246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43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30DAB390-8708-4961-B21D-CA827682B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163" y="1805006"/>
            <a:ext cx="5233987" cy="2149477"/>
          </a:xfrm>
          <a:solidFill>
            <a:srgbClr val="5C7882"/>
          </a:solidFill>
        </p:spPr>
        <p:txBody>
          <a:bodyPr/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bg1"/>
              </a:solidFill>
            </a:endParaRPr>
          </a:p>
          <a:p>
            <a:pPr marL="4320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schemeClr val="bg1"/>
                </a:solidFill>
              </a:rPr>
              <a:t>Opretning (byggeskader)</a:t>
            </a:r>
          </a:p>
          <a:p>
            <a:pPr marL="4320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schemeClr val="bg1"/>
                </a:solidFill>
              </a:rPr>
              <a:t>Energiforbedringer</a:t>
            </a:r>
          </a:p>
          <a:p>
            <a:pPr marL="4320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schemeClr val="bg1"/>
                </a:solidFill>
              </a:rPr>
              <a:t>Indeklima </a:t>
            </a:r>
          </a:p>
          <a:p>
            <a:pPr marL="4320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schemeClr val="bg1"/>
                </a:solidFill>
              </a:rPr>
              <a:t>Tilgængelighed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da-DK" sz="1200" b="1" dirty="0">
              <a:solidFill>
                <a:schemeClr val="bg1"/>
              </a:solidFill>
            </a:endParaRPr>
          </a:p>
          <a:p>
            <a:pPr>
              <a:buNone/>
            </a:pPr>
            <a:endParaRPr lang="da-DK" sz="24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da-DK" sz="2400" b="1" dirty="0">
                <a:solidFill>
                  <a:schemeClr val="accent1"/>
                </a:solidFill>
              </a:rPr>
              <a:t>LBF STØTTER IKKE </a:t>
            </a:r>
          </a:p>
          <a:p>
            <a:pPr>
              <a:buNone/>
            </a:pPr>
            <a:r>
              <a:rPr lang="da-DK" sz="2400" b="1" dirty="0">
                <a:solidFill>
                  <a:schemeClr val="bg1"/>
                </a:solidFill>
              </a:rPr>
              <a:t> STØTTER IKKE </a:t>
            </a:r>
            <a:endParaRPr lang="da-DK" sz="800" b="1" dirty="0">
              <a:solidFill>
                <a:schemeClr val="bg1"/>
              </a:solidFill>
            </a:endParaRPr>
          </a:p>
          <a:p>
            <a:pPr>
              <a:buNone/>
            </a:pPr>
            <a:endParaRPr lang="da-DK" sz="2400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BEB899-90B2-4B0D-854F-490942F32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6993" y="1443511"/>
            <a:ext cx="5902304" cy="4816936"/>
          </a:xfrm>
          <a:ln w="25400">
            <a:noFill/>
          </a:ln>
        </p:spPr>
        <p:txBody>
          <a:bodyPr/>
          <a:lstStyle/>
          <a:p>
            <a:pPr>
              <a:buNone/>
            </a:pPr>
            <a:r>
              <a:rPr lang="da-DK" sz="2400" dirty="0"/>
              <a:t>  </a:t>
            </a:r>
            <a:endParaRPr lang="da-DK" sz="3200" b="1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da-DK" sz="3200" b="1" dirty="0">
                <a:solidFill>
                  <a:schemeClr val="accent1"/>
                </a:solidFill>
              </a:rPr>
              <a:t> → </a:t>
            </a:r>
            <a:r>
              <a:rPr lang="da-DK" sz="2200" dirty="0"/>
              <a:t>Byggeteknisk rapport</a:t>
            </a:r>
          </a:p>
          <a:p>
            <a:pPr>
              <a:buNone/>
            </a:pPr>
            <a:r>
              <a:rPr lang="da-DK" sz="3200" b="1" dirty="0">
                <a:solidFill>
                  <a:schemeClr val="accent1"/>
                </a:solidFill>
              </a:rPr>
              <a:t> →</a:t>
            </a:r>
            <a:r>
              <a:rPr lang="da-DK" sz="2400" b="1" dirty="0">
                <a:solidFill>
                  <a:schemeClr val="accent1"/>
                </a:solidFill>
              </a:rPr>
              <a:t> </a:t>
            </a:r>
            <a:r>
              <a:rPr lang="da-DK" sz="2200" dirty="0"/>
              <a:t>vurdering af potentiale for støtte</a:t>
            </a:r>
          </a:p>
          <a:p>
            <a:pPr>
              <a:buNone/>
            </a:pPr>
            <a:r>
              <a:rPr lang="da-DK" sz="3200" b="1" dirty="0">
                <a:solidFill>
                  <a:schemeClr val="accent1"/>
                </a:solidFill>
              </a:rPr>
              <a:t> → </a:t>
            </a:r>
            <a:r>
              <a:rPr lang="da-DK" sz="2200" dirty="0"/>
              <a:t>Rapport, budget, idékatalog til LBF</a:t>
            </a:r>
          </a:p>
          <a:p>
            <a:pPr>
              <a:buNone/>
            </a:pPr>
            <a:r>
              <a:rPr lang="da-DK" sz="3200" b="1" dirty="0">
                <a:solidFill>
                  <a:schemeClr val="accent1"/>
                </a:solidFill>
              </a:rPr>
              <a:t> → </a:t>
            </a:r>
            <a:r>
              <a:rPr lang="da-DK" sz="2200" dirty="0"/>
              <a:t>LBF besigtigelse </a:t>
            </a:r>
          </a:p>
          <a:p>
            <a:pPr>
              <a:buNone/>
            </a:pPr>
            <a:r>
              <a:rPr lang="da-DK" sz="3200" b="1" dirty="0">
                <a:solidFill>
                  <a:schemeClr val="accent1"/>
                </a:solidFill>
              </a:rPr>
              <a:t> → </a:t>
            </a:r>
            <a:r>
              <a:rPr lang="da-DK" sz="2200" dirty="0"/>
              <a:t>1. udkast til budget fra LBF</a:t>
            </a:r>
          </a:p>
          <a:p>
            <a:pPr>
              <a:buNone/>
            </a:pPr>
            <a:r>
              <a:rPr lang="da-DK" sz="3200" b="1" dirty="0">
                <a:solidFill>
                  <a:schemeClr val="accent1"/>
                </a:solidFill>
              </a:rPr>
              <a:t> → </a:t>
            </a:r>
            <a:r>
              <a:rPr lang="da-DK" sz="2200" dirty="0"/>
              <a:t>Beslutning om videre proces</a:t>
            </a:r>
          </a:p>
          <a:p>
            <a:pPr>
              <a:buNone/>
            </a:pPr>
            <a:r>
              <a:rPr lang="da-DK" sz="3200" b="1" dirty="0">
                <a:solidFill>
                  <a:schemeClr val="accent1"/>
                </a:solidFill>
              </a:rPr>
              <a:t> → </a:t>
            </a:r>
            <a:r>
              <a:rPr lang="da-DK" sz="2200" dirty="0"/>
              <a:t>Skema A-ansøgning </a:t>
            </a:r>
          </a:p>
          <a:p>
            <a:pPr>
              <a:buNone/>
            </a:pPr>
            <a:endParaRPr lang="da-DK" sz="2400" dirty="0">
              <a:highlight>
                <a:srgbClr val="FFFF00"/>
              </a:highlight>
            </a:endParaRPr>
          </a:p>
          <a:p>
            <a:pPr>
              <a:buNone/>
            </a:pPr>
            <a:endParaRPr lang="da-DK" sz="2400" dirty="0">
              <a:highlight>
                <a:srgbClr val="FFFF00"/>
              </a:highlight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F356C6B-4FFC-4A5C-A3DE-6C6341C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55" y="371577"/>
            <a:ext cx="11218663" cy="756000"/>
          </a:xfrm>
        </p:spPr>
        <p:txBody>
          <a:bodyPr/>
          <a:lstStyle/>
          <a:p>
            <a:r>
              <a:rPr lang="da-DK" dirty="0">
                <a:solidFill>
                  <a:schemeClr val="accent1"/>
                </a:solidFill>
              </a:rPr>
              <a:t>STØTTE FRA Landsbyggefonden?  </a:t>
            </a:r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3CDEBAF-CA27-413D-B5D8-2CA15F5D3085}"/>
              </a:ext>
            </a:extLst>
          </p:cNvPr>
          <p:cNvSpPr/>
          <p:nvPr/>
        </p:nvSpPr>
        <p:spPr>
          <a:xfrm>
            <a:off x="6095999" y="1422399"/>
            <a:ext cx="4942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2400" b="1" dirty="0">
                <a:solidFill>
                  <a:schemeClr val="accent1"/>
                </a:solidFill>
              </a:rPr>
              <a:t>PROCES FOR ANSØGNING 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97F998A-FCC1-4364-9CEE-9BD3829B9FAF}"/>
              </a:ext>
            </a:extLst>
          </p:cNvPr>
          <p:cNvSpPr/>
          <p:nvPr/>
        </p:nvSpPr>
        <p:spPr>
          <a:xfrm>
            <a:off x="462811" y="1422400"/>
            <a:ext cx="2387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a-DK" sz="2400" b="1" dirty="0">
                <a:solidFill>
                  <a:schemeClr val="accent1"/>
                </a:solidFill>
              </a:rPr>
              <a:t>LBF STØTTER </a:t>
            </a:r>
          </a:p>
        </p:txBody>
      </p:sp>
      <p:sp>
        <p:nvSpPr>
          <p:cNvPr id="13" name="Pladsholder til indhold 1">
            <a:extLst>
              <a:ext uri="{FF2B5EF4-FFF2-40B4-BE49-F238E27FC236}">
                <a16:creationId xmlns:a16="http://schemas.microsoft.com/office/drawing/2014/main" id="{F83C7717-8713-4ABA-9D95-FF441B95270C}"/>
              </a:ext>
            </a:extLst>
          </p:cNvPr>
          <p:cNvSpPr txBox="1">
            <a:spLocks/>
          </p:cNvSpPr>
          <p:nvPr/>
        </p:nvSpPr>
        <p:spPr>
          <a:xfrm>
            <a:off x="538162" y="4973935"/>
            <a:ext cx="5233987" cy="1341139"/>
          </a:xfrm>
          <a:prstGeom prst="rect">
            <a:avLst/>
          </a:prstGeom>
          <a:solidFill>
            <a:srgbClr val="5C7882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Palatino Linotype" panose="02040502050505030304" pitchFamily="18" charset="0"/>
              <a:buChar char="​"/>
              <a:defRPr sz="2600" kern="120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Palatino Linotype" panose="02040502050505030304" pitchFamily="18" charset="0"/>
              <a:buChar char="​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 typeface="Palatino Linotype" panose="02040502050505030304" pitchFamily="18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34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bg1"/>
              </a:solidFill>
            </a:endParaRPr>
          </a:p>
          <a:p>
            <a:pPr marL="4320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schemeClr val="bg1"/>
                </a:solidFill>
              </a:rPr>
              <a:t>Vedligeholdelse </a:t>
            </a:r>
          </a:p>
          <a:p>
            <a:pPr marL="4320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schemeClr val="bg1"/>
                </a:solidFill>
              </a:rPr>
              <a:t>Modernisering  </a:t>
            </a:r>
          </a:p>
          <a:p>
            <a:pPr>
              <a:buFont typeface="Palatino Linotype" panose="02040502050505030304" pitchFamily="18" charset="0"/>
              <a:buNone/>
            </a:pPr>
            <a:endParaRPr lang="da-DK" sz="2400" dirty="0">
              <a:solidFill>
                <a:schemeClr val="bg1"/>
              </a:solidFill>
            </a:endParaRPr>
          </a:p>
          <a:p>
            <a:pPr>
              <a:buFont typeface="Palatino Linotype" panose="02040502050505030304" pitchFamily="18" charset="0"/>
              <a:buNone/>
            </a:pPr>
            <a:endParaRPr lang="da-DK" sz="2400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3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30DAB390-8708-4961-B21D-CA827682B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162" y="1809559"/>
            <a:ext cx="5226051" cy="1595238"/>
          </a:xfrm>
          <a:solidFill>
            <a:srgbClr val="5C7882"/>
          </a:solidFill>
        </p:spPr>
        <p:txBody>
          <a:bodyPr anchor="ctr"/>
          <a:lstStyle/>
          <a:p>
            <a:pPr marL="4320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schemeClr val="bg1"/>
                </a:solidFill>
              </a:rPr>
              <a:t>Krybekældre </a:t>
            </a:r>
          </a:p>
          <a:p>
            <a:pPr marL="4320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schemeClr val="bg1"/>
                </a:solidFill>
              </a:rPr>
              <a:t>Facadeopbygning (plader)</a:t>
            </a:r>
          </a:p>
          <a:p>
            <a:pPr marL="4320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schemeClr val="bg1"/>
                </a:solidFill>
              </a:rPr>
              <a:t>Vinduesbeslag</a:t>
            </a:r>
            <a:endParaRPr lang="da-DK" sz="1800" b="1" dirty="0">
              <a:solidFill>
                <a:schemeClr val="accent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F356C6B-4FFC-4A5C-A3DE-6C6341C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362703"/>
            <a:ext cx="11218663" cy="756000"/>
          </a:xfrm>
        </p:spPr>
        <p:txBody>
          <a:bodyPr/>
          <a:lstStyle/>
          <a:p>
            <a:r>
              <a:rPr lang="da-DK" dirty="0">
                <a:solidFill>
                  <a:schemeClr val="accent1"/>
                </a:solidFill>
              </a:rPr>
              <a:t>Afklaring af Muligheder for støtte i </a:t>
            </a:r>
            <a:r>
              <a:rPr lang="da-DK" dirty="0" err="1">
                <a:solidFill>
                  <a:schemeClr val="accent1"/>
                </a:solidFill>
              </a:rPr>
              <a:t>flexibo</a:t>
            </a:r>
            <a:r>
              <a:rPr lang="da-DK" dirty="0">
                <a:solidFill>
                  <a:schemeClr val="accent1"/>
                </a:solidFill>
              </a:rPr>
              <a:t>?   </a:t>
            </a:r>
            <a:endParaRPr lang="da-DK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97F998A-FCC1-4364-9CEE-9BD3829B9FAF}"/>
              </a:ext>
            </a:extLst>
          </p:cNvPr>
          <p:cNvSpPr/>
          <p:nvPr/>
        </p:nvSpPr>
        <p:spPr>
          <a:xfrm>
            <a:off x="462812" y="1422400"/>
            <a:ext cx="5309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2200" b="1" dirty="0">
                <a:solidFill>
                  <a:schemeClr val="accent1"/>
                </a:solidFill>
              </a:rPr>
              <a:t>BYGNINGSARBEJDER?</a:t>
            </a:r>
          </a:p>
        </p:txBody>
      </p:sp>
      <p:sp>
        <p:nvSpPr>
          <p:cNvPr id="13" name="Pladsholder til indhold 1">
            <a:extLst>
              <a:ext uri="{FF2B5EF4-FFF2-40B4-BE49-F238E27FC236}">
                <a16:creationId xmlns:a16="http://schemas.microsoft.com/office/drawing/2014/main" id="{F83C7717-8713-4ABA-9D95-FF441B95270C}"/>
              </a:ext>
            </a:extLst>
          </p:cNvPr>
          <p:cNvSpPr txBox="1">
            <a:spLocks/>
          </p:cNvSpPr>
          <p:nvPr/>
        </p:nvSpPr>
        <p:spPr>
          <a:xfrm>
            <a:off x="538163" y="4354016"/>
            <a:ext cx="5233987" cy="1947435"/>
          </a:xfrm>
          <a:prstGeom prst="rect">
            <a:avLst/>
          </a:prstGeom>
          <a:solidFill>
            <a:srgbClr val="5C7882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Palatino Linotype" panose="02040502050505030304" pitchFamily="18" charset="0"/>
              <a:buChar char="​"/>
              <a:defRPr sz="2600" kern="120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Palatino Linotype" panose="02040502050505030304" pitchFamily="18" charset="0"/>
              <a:buChar char="​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 typeface="Palatino Linotype" panose="02040502050505030304" pitchFamily="18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34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Clr>
                <a:schemeClr val="accent1"/>
              </a:buClr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schemeClr val="bg1">
                    <a:lumMod val="95000"/>
                  </a:schemeClr>
                </a:solidFill>
              </a:rPr>
              <a:t>Skabe varieret boligmasse </a:t>
            </a:r>
          </a:p>
          <a:p>
            <a:pPr marL="4320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schemeClr val="bg1">
                    <a:lumMod val="95000"/>
                  </a:schemeClr>
                </a:solidFill>
              </a:rPr>
              <a:t>Tilskud til forbedringsarbejder i eksisterende boliger. </a:t>
            </a:r>
          </a:p>
          <a:p>
            <a:pPr marL="4320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schemeClr val="bg1">
                    <a:lumMod val="95000"/>
                  </a:schemeClr>
                </a:solidFill>
              </a:rPr>
              <a:t>Flere om at dække </a:t>
            </a:r>
            <a:r>
              <a:rPr lang="da-DK" sz="2200" dirty="0">
                <a:solidFill>
                  <a:schemeClr val="bg1"/>
                </a:solidFill>
              </a:rPr>
              <a:t>udgifter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5CDD449-6662-FE24-7EE8-9672F66A2844}"/>
              </a:ext>
            </a:extLst>
          </p:cNvPr>
          <p:cNvSpPr txBox="1"/>
          <p:nvPr/>
        </p:nvSpPr>
        <p:spPr>
          <a:xfrm>
            <a:off x="454874" y="3960829"/>
            <a:ext cx="53093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2400" b="1" dirty="0">
                <a:solidFill>
                  <a:schemeClr val="accent1"/>
                </a:solidFill>
              </a:rPr>
              <a:t>FORTÆTNINGSPULJE?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2F42AFF0-8E91-17CF-F3A2-89E7A031E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018" y="1410250"/>
            <a:ext cx="324612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28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BEB899-90B2-4B0D-854F-490942F32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5645" y="1422400"/>
            <a:ext cx="5902304" cy="4816936"/>
          </a:xfrm>
          <a:ln w="25400">
            <a:noFill/>
          </a:ln>
        </p:spPr>
        <p:txBody>
          <a:bodyPr/>
          <a:lstStyle/>
          <a:p>
            <a:pPr>
              <a:buNone/>
            </a:pPr>
            <a:r>
              <a:rPr lang="da-DK" sz="2400" dirty="0"/>
              <a:t>  </a:t>
            </a:r>
            <a:endParaRPr lang="da-DK" sz="3200" b="1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da-DK" sz="3200" b="1" dirty="0">
                <a:solidFill>
                  <a:schemeClr val="accent1"/>
                </a:solidFill>
              </a:rPr>
              <a:t> → </a:t>
            </a:r>
            <a:r>
              <a:rPr lang="da-DK" sz="2200" dirty="0">
                <a:solidFill>
                  <a:schemeClr val="bg1">
                    <a:lumMod val="50000"/>
                  </a:schemeClr>
                </a:solidFill>
              </a:rPr>
              <a:t>Byggeteknisk rapport </a:t>
            </a:r>
            <a:r>
              <a:rPr lang="da-DK" sz="2400" b="1" dirty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endParaRPr lang="da-DK" sz="2400" dirty="0"/>
          </a:p>
          <a:p>
            <a:pPr>
              <a:buNone/>
            </a:pPr>
            <a:r>
              <a:rPr lang="da-DK" sz="3200" b="1" dirty="0">
                <a:solidFill>
                  <a:schemeClr val="accent1"/>
                </a:solidFill>
              </a:rPr>
              <a:t> →</a:t>
            </a:r>
            <a:r>
              <a:rPr lang="da-DK" sz="2400" b="1" dirty="0">
                <a:solidFill>
                  <a:schemeClr val="accent1"/>
                </a:solidFill>
              </a:rPr>
              <a:t> </a:t>
            </a:r>
            <a:r>
              <a:rPr lang="da-DK" sz="2200" dirty="0">
                <a:solidFill>
                  <a:schemeClr val="bg1">
                    <a:lumMod val="50000"/>
                  </a:schemeClr>
                </a:solidFill>
              </a:rPr>
              <a:t>Vurdering om ansøgning er relevant </a:t>
            </a:r>
            <a:r>
              <a:rPr lang="da-DK" sz="2400" b="1" dirty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endParaRPr lang="da-DK" sz="2400" dirty="0"/>
          </a:p>
          <a:p>
            <a:pPr>
              <a:buNone/>
            </a:pPr>
            <a:r>
              <a:rPr lang="da-DK" sz="3200" b="1" dirty="0">
                <a:solidFill>
                  <a:schemeClr val="accent1"/>
                </a:solidFill>
              </a:rPr>
              <a:t> → </a:t>
            </a:r>
            <a:r>
              <a:rPr lang="da-DK" sz="2200" dirty="0"/>
              <a:t>Rapport, budget, idékatalog til LBF</a:t>
            </a:r>
          </a:p>
          <a:p>
            <a:pPr>
              <a:buNone/>
            </a:pPr>
            <a:r>
              <a:rPr lang="da-DK" sz="3200" b="1" dirty="0">
                <a:solidFill>
                  <a:schemeClr val="accent1"/>
                </a:solidFill>
              </a:rPr>
              <a:t> → </a:t>
            </a:r>
            <a:r>
              <a:rPr lang="da-DK" sz="2200" dirty="0"/>
              <a:t>LBF besigtigelse</a:t>
            </a:r>
          </a:p>
          <a:p>
            <a:pPr>
              <a:buNone/>
            </a:pPr>
            <a:r>
              <a:rPr lang="da-DK" sz="3200" b="1" dirty="0">
                <a:solidFill>
                  <a:schemeClr val="accent1"/>
                </a:solidFill>
              </a:rPr>
              <a:t> → </a:t>
            </a:r>
            <a:r>
              <a:rPr lang="da-DK" sz="2200" dirty="0"/>
              <a:t>1. udkast til budget fra LBF</a:t>
            </a:r>
            <a:br>
              <a:rPr lang="da-DK" sz="2200" dirty="0"/>
            </a:br>
            <a:r>
              <a:rPr lang="da-DK" sz="2200" dirty="0"/>
              <a:t>        afklaring om sagen modtager støtte	</a:t>
            </a:r>
          </a:p>
          <a:p>
            <a:pPr>
              <a:buNone/>
            </a:pPr>
            <a:r>
              <a:rPr lang="da-DK" sz="3200" b="1" dirty="0">
                <a:solidFill>
                  <a:schemeClr val="accent1"/>
                </a:solidFill>
              </a:rPr>
              <a:t> → </a:t>
            </a:r>
            <a:r>
              <a:rPr lang="da-DK" sz="2200" dirty="0"/>
              <a:t>Beslutning om videre proces </a:t>
            </a:r>
          </a:p>
          <a:p>
            <a:pPr>
              <a:buNone/>
            </a:pPr>
            <a:r>
              <a:rPr lang="da-DK" sz="3200" b="1" dirty="0">
                <a:solidFill>
                  <a:schemeClr val="accent1"/>
                </a:solidFill>
              </a:rPr>
              <a:t> → </a:t>
            </a:r>
            <a:r>
              <a:rPr lang="da-DK" sz="2200" dirty="0"/>
              <a:t>Skema A-ansøgning </a:t>
            </a:r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>
              <a:highlight>
                <a:srgbClr val="FFFF00"/>
              </a:highlight>
            </a:endParaRPr>
          </a:p>
          <a:p>
            <a:pPr>
              <a:buNone/>
            </a:pPr>
            <a:endParaRPr lang="da-DK" sz="2400" dirty="0">
              <a:highlight>
                <a:srgbClr val="FFFF00"/>
              </a:highlight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F356C6B-4FFC-4A5C-A3DE-6C6341C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362703"/>
            <a:ext cx="11218663" cy="756000"/>
          </a:xfrm>
        </p:spPr>
        <p:txBody>
          <a:bodyPr/>
          <a:lstStyle/>
          <a:p>
            <a:r>
              <a:rPr lang="da-DK" dirty="0">
                <a:solidFill>
                  <a:schemeClr val="accent1"/>
                </a:solidFill>
              </a:rPr>
              <a:t>Afklaring af Muligheder for støtte i </a:t>
            </a:r>
            <a:r>
              <a:rPr lang="da-DK" dirty="0" err="1">
                <a:solidFill>
                  <a:schemeClr val="accent1"/>
                </a:solidFill>
              </a:rPr>
              <a:t>flexibo</a:t>
            </a:r>
            <a:r>
              <a:rPr lang="da-DK" dirty="0">
                <a:solidFill>
                  <a:schemeClr val="accent1"/>
                </a:solidFill>
              </a:rPr>
              <a:t>   </a:t>
            </a:r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3CDEBAF-CA27-413D-B5D8-2CA15F5D3085}"/>
              </a:ext>
            </a:extLst>
          </p:cNvPr>
          <p:cNvSpPr/>
          <p:nvPr/>
        </p:nvSpPr>
        <p:spPr>
          <a:xfrm>
            <a:off x="6096000" y="1456656"/>
            <a:ext cx="4942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2400" b="1" dirty="0">
                <a:solidFill>
                  <a:schemeClr val="accent1"/>
                </a:solidFill>
              </a:rPr>
              <a:t>PROCES FOR FLEXIBO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7587337-42E6-87E6-0B53-DCDC4456B4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" b="7158"/>
          <a:stretch/>
        </p:blipFill>
        <p:spPr bwMode="auto">
          <a:xfrm>
            <a:off x="538163" y="3072130"/>
            <a:ext cx="4762694" cy="3246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2118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BEB899-90B2-4B0D-854F-490942F32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7226" y="1482531"/>
            <a:ext cx="5902304" cy="4816936"/>
          </a:xfrm>
          <a:ln w="25400">
            <a:noFill/>
          </a:ln>
        </p:spPr>
        <p:txBody>
          <a:bodyPr/>
          <a:lstStyle/>
          <a:p>
            <a:pPr>
              <a:buNone/>
            </a:pPr>
            <a:r>
              <a:rPr lang="da-DK" sz="2400" dirty="0"/>
              <a:t>  </a:t>
            </a:r>
          </a:p>
          <a:p>
            <a:pPr>
              <a:buNone/>
            </a:pPr>
            <a:r>
              <a:rPr lang="da-DK" sz="3200" b="1" dirty="0">
                <a:solidFill>
                  <a:schemeClr val="accent1"/>
                </a:solidFill>
              </a:rPr>
              <a:t> </a:t>
            </a:r>
          </a:p>
          <a:p>
            <a:pPr>
              <a:buNone/>
            </a:pPr>
            <a:endParaRPr lang="da-DK" sz="2400" dirty="0">
              <a:highlight>
                <a:srgbClr val="FFFF00"/>
              </a:highlight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F356C6B-4FFC-4A5C-A3DE-6C6341C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363188"/>
            <a:ext cx="11218663" cy="756000"/>
          </a:xfrm>
        </p:spPr>
        <p:txBody>
          <a:bodyPr/>
          <a:lstStyle/>
          <a:p>
            <a:r>
              <a:rPr lang="da-DK" dirty="0">
                <a:solidFill>
                  <a:schemeClr val="accent1"/>
                </a:solidFill>
              </a:rPr>
              <a:t>Proces for byggesag </a:t>
            </a:r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BFC0190-CDF0-5F91-E07F-CAF8BF0C768A}"/>
              </a:ext>
            </a:extLst>
          </p:cNvPr>
          <p:cNvSpPr/>
          <p:nvPr/>
        </p:nvSpPr>
        <p:spPr>
          <a:xfrm>
            <a:off x="11175720" y="2566705"/>
            <a:ext cx="581106" cy="304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</a:pPr>
            <a:endParaRPr lang="da-DK" dirty="0" err="1">
              <a:latin typeface="Palatino Linotype" panose="02040502050505030304" pitchFamily="18" charset="0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DE1F4D7-1C6A-743A-4A48-CD6E77957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25" y="2297785"/>
            <a:ext cx="11283937" cy="3856258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E3FF765-D90D-C445-FA85-8E5EA7C2BB59}"/>
              </a:ext>
            </a:extLst>
          </p:cNvPr>
          <p:cNvSpPr txBox="1"/>
          <p:nvPr/>
        </p:nvSpPr>
        <p:spPr>
          <a:xfrm>
            <a:off x="9265409" y="6154043"/>
            <a:ext cx="2383666" cy="1454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105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Angivne årstal er foreløbige </a:t>
            </a:r>
          </a:p>
        </p:txBody>
      </p:sp>
    </p:spTree>
    <p:extLst>
      <p:ext uri="{BB962C8B-B14F-4D97-AF65-F5344CB8AC3E}">
        <p14:creationId xmlns:p14="http://schemas.microsoft.com/office/powerpoint/2010/main" val="66811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BEB899-90B2-4B0D-854F-490942F32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5645" y="1422400"/>
            <a:ext cx="5902304" cy="4816936"/>
          </a:xfrm>
          <a:ln w="25400">
            <a:noFill/>
          </a:ln>
        </p:spPr>
        <p:txBody>
          <a:bodyPr/>
          <a:lstStyle/>
          <a:p>
            <a:pPr>
              <a:buNone/>
            </a:pPr>
            <a:r>
              <a:rPr lang="da-DK" sz="2400" dirty="0"/>
              <a:t>  </a:t>
            </a:r>
            <a:endParaRPr lang="da-DK" sz="3200" b="1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da-DK" sz="3200" b="1" dirty="0">
                <a:solidFill>
                  <a:schemeClr val="accent1"/>
                </a:solidFill>
              </a:rPr>
              <a:t> </a:t>
            </a:r>
            <a:endParaRPr lang="da-DK" sz="2400" dirty="0"/>
          </a:p>
          <a:p>
            <a:pPr>
              <a:buNone/>
            </a:pPr>
            <a:endParaRPr lang="da-DK" sz="2400" dirty="0">
              <a:highlight>
                <a:srgbClr val="FFFF00"/>
              </a:highlight>
            </a:endParaRPr>
          </a:p>
          <a:p>
            <a:pPr>
              <a:buNone/>
            </a:pPr>
            <a:endParaRPr lang="da-DK" sz="2400" dirty="0">
              <a:highlight>
                <a:srgbClr val="FFFF00"/>
              </a:highlight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F356C6B-4FFC-4A5C-A3DE-6C6341C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362703"/>
            <a:ext cx="11218663" cy="756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3CDEBAF-CA27-413D-B5D8-2CA15F5D3085}"/>
              </a:ext>
            </a:extLst>
          </p:cNvPr>
          <p:cNvSpPr/>
          <p:nvPr/>
        </p:nvSpPr>
        <p:spPr>
          <a:xfrm>
            <a:off x="3104020" y="1604262"/>
            <a:ext cx="6086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a-DK" sz="5800" b="1" dirty="0">
                <a:solidFill>
                  <a:schemeClr val="accent1"/>
                </a:solidFill>
              </a:rPr>
              <a:t>SPØRGSMÅL ?</a:t>
            </a:r>
          </a:p>
        </p:txBody>
      </p:sp>
      <p:pic>
        <p:nvPicPr>
          <p:cNvPr id="2" name="Pladsholder til indhold 5">
            <a:extLst>
              <a:ext uri="{FF2B5EF4-FFF2-40B4-BE49-F238E27FC236}">
                <a16:creationId xmlns:a16="http://schemas.microsoft.com/office/drawing/2014/main" id="{01ED9B78-2D09-F109-88FA-839B80688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56" y="2801786"/>
            <a:ext cx="5221288" cy="3475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9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EC263F1-FB6C-4DB1-8D0D-81EEA2DE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I  AFTEN !</a:t>
            </a:r>
          </a:p>
        </p:txBody>
      </p:sp>
    </p:spTree>
    <p:extLst>
      <p:ext uri="{BB962C8B-B14F-4D97-AF65-F5344CB8AC3E}">
        <p14:creationId xmlns:p14="http://schemas.microsoft.com/office/powerpoint/2010/main" val="383875402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Farvesæt 1">
      <a:dk1>
        <a:srgbClr val="000000"/>
      </a:dk1>
      <a:lt1>
        <a:srgbClr val="FFFFFF"/>
      </a:lt1>
      <a:dk2>
        <a:srgbClr val="005A9B"/>
      </a:dk2>
      <a:lt2>
        <a:srgbClr val="DDEFF7"/>
      </a:lt2>
      <a:accent1>
        <a:srgbClr val="D86435"/>
      </a:accent1>
      <a:accent2>
        <a:srgbClr val="075150"/>
      </a:accent2>
      <a:accent3>
        <a:srgbClr val="F2E8DF"/>
      </a:accent3>
      <a:accent4>
        <a:srgbClr val="466FB6"/>
      </a:accent4>
      <a:accent5>
        <a:srgbClr val="DBCEE6"/>
      </a:accent5>
      <a:accent6>
        <a:srgbClr val="CB8129"/>
      </a:accent6>
      <a:hlink>
        <a:srgbClr val="466FB6"/>
      </a:hlink>
      <a:folHlink>
        <a:srgbClr val="D8643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5A9B"/>
        </a:solidFill>
        <a:ln>
          <a:solidFill>
            <a:srgbClr val="005A9B"/>
          </a:solidFill>
        </a:ln>
      </a:spPr>
      <a:bodyPr lIns="72000" tIns="72000" rIns="72000" bIns="72000" rtlCol="0" anchor="ctr"/>
      <a:lstStyle>
        <a:defPPr algn="ctr">
          <a:lnSpc>
            <a:spcPct val="90000"/>
          </a:lnSpc>
          <a:defRPr dirty="0" err="1" smtClean="0">
            <a:latin typeface="Palatino Linotype" panose="0204050205050503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sz="2600" dirty="0" err="1" smtClean="0">
            <a:latin typeface="Palatino Linotype" panose="0204050205050503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AB PowerPoint JAS.potx" id="{D1B3E1A0-5497-4242-A1F6-A50608469164}" vid="{2BA70A6C-E4ED-43D9-85B9-B0D19BEF535B}"/>
    </a:ext>
  </a:extLst>
</a:theme>
</file>

<file path=ppt/theme/theme2.xml><?xml version="1.0" encoding="utf-8"?>
<a:theme xmlns:a="http://schemas.openxmlformats.org/drawingml/2006/main" name="Office Theme">
  <a:themeElements>
    <a:clrScheme name="KAB">
      <a:dk1>
        <a:srgbClr val="000000"/>
      </a:dk1>
      <a:lt1>
        <a:srgbClr val="FFFFFF"/>
      </a:lt1>
      <a:dk2>
        <a:srgbClr val="003478"/>
      </a:dk2>
      <a:lt2>
        <a:srgbClr val="99AEC9"/>
      </a:lt2>
      <a:accent1>
        <a:srgbClr val="8FCAE7"/>
      </a:accent1>
      <a:accent2>
        <a:srgbClr val="6685AE"/>
      </a:accent2>
      <a:accent3>
        <a:srgbClr val="335D93"/>
      </a:accent3>
      <a:accent4>
        <a:srgbClr val="4B4E54"/>
      </a:accent4>
      <a:accent5>
        <a:srgbClr val="99AEC9"/>
      </a:accent5>
      <a:accent6>
        <a:srgbClr val="003478"/>
      </a:accent6>
      <a:hlink>
        <a:srgbClr val="335D93"/>
      </a:hlink>
      <a:folHlink>
        <a:srgbClr val="4B4E54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AB">
      <a:dk1>
        <a:srgbClr val="000000"/>
      </a:dk1>
      <a:lt1>
        <a:srgbClr val="FFFFFF"/>
      </a:lt1>
      <a:dk2>
        <a:srgbClr val="003478"/>
      </a:dk2>
      <a:lt2>
        <a:srgbClr val="99AEC9"/>
      </a:lt2>
      <a:accent1>
        <a:srgbClr val="8FCAE7"/>
      </a:accent1>
      <a:accent2>
        <a:srgbClr val="6685AE"/>
      </a:accent2>
      <a:accent3>
        <a:srgbClr val="335D93"/>
      </a:accent3>
      <a:accent4>
        <a:srgbClr val="4B4E54"/>
      </a:accent4>
      <a:accent5>
        <a:srgbClr val="99AEC9"/>
      </a:accent5>
      <a:accent6>
        <a:srgbClr val="003478"/>
      </a:accent6>
      <a:hlink>
        <a:srgbClr val="335D93"/>
      </a:hlink>
      <a:folHlink>
        <a:srgbClr val="4B4E54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KAB PowerPoint</Template>
  <TotalTime>1812</TotalTime>
  <Words>408</Words>
  <Application>Microsoft Office PowerPoint</Application>
  <PresentationFormat>Widescreen</PresentationFormat>
  <Paragraphs>117</Paragraphs>
  <Slides>10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8" baseType="lpstr">
      <vt:lpstr>Aharoni</vt:lpstr>
      <vt:lpstr>Arial</vt:lpstr>
      <vt:lpstr>Calibri</vt:lpstr>
      <vt:lpstr>HelveticaNeueLT Std Lt Cn</vt:lpstr>
      <vt:lpstr>Palatino Linotype</vt:lpstr>
      <vt:lpstr>Segoe UI Symbol</vt:lpstr>
      <vt:lpstr>Verdana</vt:lpstr>
      <vt:lpstr>Blank</vt:lpstr>
      <vt:lpstr> renoveringsbehov  i  Flexibo  </vt:lpstr>
      <vt:lpstr> resultat af forundersøgelser </vt:lpstr>
      <vt:lpstr>Renoveringssag eller Helhedsplan? </vt:lpstr>
      <vt:lpstr>STØTTE FRA Landsbyggefonden?  </vt:lpstr>
      <vt:lpstr>Afklaring af Muligheder for støtte i flexibo?   </vt:lpstr>
      <vt:lpstr>Afklaring af Muligheder for støtte i flexibo   </vt:lpstr>
      <vt:lpstr>Proces for byggesag </vt:lpstr>
      <vt:lpstr>PowerPoint-præsentation</vt:lpstr>
      <vt:lpstr>TAK FOR I  AFTEN !</vt:lpstr>
      <vt:lpstr>Langtidsplan </vt:lpstr>
    </vt:vector>
  </TitlesOfParts>
  <Company>KAB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Mette Nellemann</dc:creator>
  <cp:lastModifiedBy>Hilda Hashemi</cp:lastModifiedBy>
  <cp:revision>91</cp:revision>
  <cp:lastPrinted>2023-06-14T11:58:08Z</cp:lastPrinted>
  <dcterms:created xsi:type="dcterms:W3CDTF">2022-02-01T09:41:26Z</dcterms:created>
  <dcterms:modified xsi:type="dcterms:W3CDTF">2023-06-15T09:55:08Z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ArtworkDefinitionTemplate">
    <vt:lpwstr>Presentation</vt:lpwstr>
  </property>
  <property fmtid="{D5CDD505-2E9C-101B-9397-08002B2CF9AE}" pid="4" name="HelpDocument">
    <vt:lpwstr>KAB PowerPoint.html</vt:lpwstr>
  </property>
  <property fmtid="{D5CDD505-2E9C-101B-9397-08002B2CF9AE}" pid="5" name="SD_MenuGroup">
    <vt:lpwstr>Designskabeloner</vt:lpwstr>
  </property>
  <property fmtid="{D5CDD505-2E9C-101B-9397-08002B2CF9AE}" pid="6" name="ColorExtensionSet">
    <vt:lpwstr>*</vt:lpwstr>
  </property>
  <property fmtid="{D5CDD505-2E9C-101B-9397-08002B2CF9AE}" pid="7" name="SD_DocumentLanguageString">
    <vt:lpwstr>Dansk</vt:lpwstr>
  </property>
  <property fmtid="{D5CDD505-2E9C-101B-9397-08002B2CF9AE}" pid="8" name="SD_CtlText_Usersettings_Userprofile">
    <vt:lpwstr>metne</vt:lpwstr>
  </property>
  <property fmtid="{D5CDD505-2E9C-101B-9397-08002B2CF9AE}" pid="9" name="SD_DocumentLanguage">
    <vt:lpwstr>da-DK</vt:lpwstr>
  </property>
  <property fmtid="{D5CDD505-2E9C-101B-9397-08002B2CF9AE}" pid="10" name="SD_UserprofileName">
    <vt:lpwstr>metne</vt:lpwstr>
  </property>
  <property fmtid="{D5CDD505-2E9C-101B-9397-08002B2CF9AE}" pid="11" name="SD_OFF_ID">
    <vt:lpwstr>1</vt:lpwstr>
  </property>
  <property fmtid="{D5CDD505-2E9C-101B-9397-08002B2CF9AE}" pid="12" name="CurrentOfficeID">
    <vt:lpwstr>1</vt:lpwstr>
  </property>
  <property fmtid="{D5CDD505-2E9C-101B-9397-08002B2CF9AE}" pid="13" name="SD_OFF_Unit">
    <vt:lpwstr>KAB</vt:lpwstr>
  </property>
  <property fmtid="{D5CDD505-2E9C-101B-9397-08002B2CF9AE}" pid="14" name="SD_OFF_RealName">
    <vt:lpwstr>KAB</vt:lpwstr>
  </property>
  <property fmtid="{D5CDD505-2E9C-101B-9397-08002B2CF9AE}" pid="15" name="SD_OFF_Admin">
    <vt:lpwstr/>
  </property>
  <property fmtid="{D5CDD505-2E9C-101B-9397-08002B2CF9AE}" pid="16" name="SD_OFF_Address">
    <vt:lpwstr>Enghavevej 81*2450 København SV</vt:lpwstr>
  </property>
  <property fmtid="{D5CDD505-2E9C-101B-9397-08002B2CF9AE}" pid="17" name="SD_OFF_LogoPP1">
    <vt:lpwstr>KAB2.emf</vt:lpwstr>
  </property>
  <property fmtid="{D5CDD505-2E9C-101B-9397-08002B2CF9AE}" pid="18" name="SD_OFF_PPScaleMode">
    <vt:lpwstr>ScaleToWidth</vt:lpwstr>
  </property>
  <property fmtid="{D5CDD505-2E9C-101B-9397-08002B2CF9AE}" pid="19" name="SD_OFF_PPPlaceholder">
    <vt:lpwstr>SD_ART_Logo</vt:lpwstr>
  </property>
  <property fmtid="{D5CDD505-2E9C-101B-9397-08002B2CF9AE}" pid="20" name="SD_OFF_Logo1">
    <vt:lpwstr>KAB.emf</vt:lpwstr>
  </property>
  <property fmtid="{D5CDD505-2E9C-101B-9397-08002B2CF9AE}" pid="21" name="SD_OFF_Logo1-2">
    <vt:lpwstr/>
  </property>
  <property fmtid="{D5CDD505-2E9C-101B-9397-08002B2CF9AE}" pid="22" name="SD_OFF_Logo2">
    <vt:lpwstr>KAB2.emf</vt:lpwstr>
  </property>
  <property fmtid="{D5CDD505-2E9C-101B-9397-08002B2CF9AE}" pid="23" name="SD_OFF_Slogan">
    <vt:lpwstr/>
  </property>
  <property fmtid="{D5CDD505-2E9C-101B-9397-08002B2CF9AE}" pid="24" name="SD_OFF_Logo1Width">
    <vt:lpwstr>3,4</vt:lpwstr>
  </property>
  <property fmtid="{D5CDD505-2E9C-101B-9397-08002B2CF9AE}" pid="25" name="SD_OFF_Logo1_X">
    <vt:lpwstr>16,2</vt:lpwstr>
  </property>
  <property fmtid="{D5CDD505-2E9C-101B-9397-08002B2CF9AE}" pid="26" name="SD_OFF_Logo1_Y">
    <vt:lpwstr>1,4</vt:lpwstr>
  </property>
  <property fmtid="{D5CDD505-2E9C-101B-9397-08002B2CF9AE}" pid="27" name="SD_OFF_Logo2Width">
    <vt:lpwstr>3,4</vt:lpwstr>
  </property>
  <property fmtid="{D5CDD505-2E9C-101B-9397-08002B2CF9AE}" pid="28" name="SD_OFF_Logo2_X">
    <vt:lpwstr>16,2</vt:lpwstr>
  </property>
  <property fmtid="{D5CDD505-2E9C-101B-9397-08002B2CF9AE}" pid="29" name="SD_OFF_Logo2_Y">
    <vt:lpwstr>1,4</vt:lpwstr>
  </property>
  <property fmtid="{D5CDD505-2E9C-101B-9397-08002B2CF9AE}" pid="30" name="SD_OFF_Phone|Fax">
    <vt:lpwstr>33 63 10 00|</vt:lpwstr>
  </property>
  <property fmtid="{D5CDD505-2E9C-101B-9397-08002B2CF9AE}" pid="31" name="SD_OFF_Email">
    <vt:lpwstr>kab@kab-bolig.dk</vt:lpwstr>
  </property>
  <property fmtid="{D5CDD505-2E9C-101B-9397-08002B2CF9AE}" pid="32" name="SD_OFF_Web">
    <vt:lpwstr>www.kab-bolig.dk</vt:lpwstr>
  </property>
  <property fmtid="{D5CDD505-2E9C-101B-9397-08002B2CF9AE}" pid="33" name="SD_OFF_CVR">
    <vt:lpwstr>56 81 59 10</vt:lpwstr>
  </property>
  <property fmtid="{D5CDD505-2E9C-101B-9397-08002B2CF9AE}" pid="34" name="SD_OFF_Hours01">
    <vt:lpwstr>Efter aftale</vt:lpwstr>
  </property>
  <property fmtid="{D5CDD505-2E9C-101B-9397-08002B2CF9AE}" pid="35" name="SD_OFF_Hours02">
    <vt:lpwstr>kab-bolig.dk/bookmoede</vt:lpwstr>
  </property>
  <property fmtid="{D5CDD505-2E9C-101B-9397-08002B2CF9AE}" pid="36" name="SD_OFF_Hours03">
    <vt:lpwstr/>
  </property>
  <property fmtid="{D5CDD505-2E9C-101B-9397-08002B2CF9AE}" pid="37" name="SD_OFF_Hours04">
    <vt:lpwstr/>
  </property>
  <property fmtid="{D5CDD505-2E9C-101B-9397-08002B2CF9AE}" pid="38" name="SD_OFF_Hours05">
    <vt:lpwstr/>
  </property>
  <property fmtid="{D5CDD505-2E9C-101B-9397-08002B2CF9AE}" pid="39" name="SD_OFF_PhoneHours01">
    <vt:lpwstr>Man-fredag|09.00-14.30</vt:lpwstr>
  </property>
  <property fmtid="{D5CDD505-2E9C-101B-9397-08002B2CF9AE}" pid="40" name="SD_OFF_PhoneHours02">
    <vt:lpwstr/>
  </property>
  <property fmtid="{D5CDD505-2E9C-101B-9397-08002B2CF9AE}" pid="41" name="SD_OFF_PhoneHours03">
    <vt:lpwstr/>
  </property>
  <property fmtid="{D5CDD505-2E9C-101B-9397-08002B2CF9AE}" pid="42" name="SD_OFF_PhoneHours04">
    <vt:lpwstr/>
  </property>
  <property fmtid="{D5CDD505-2E9C-101B-9397-08002B2CF9AE}" pid="43" name="SD_OFF_PhoneHours05">
    <vt:lpwstr/>
  </property>
  <property fmtid="{D5CDD505-2E9C-101B-9397-08002B2CF9AE}" pid="44" name="SD_OFF_ArtworkDefinition">
    <vt:lpwstr>KAB</vt:lpwstr>
  </property>
  <property fmtid="{D5CDD505-2E9C-101B-9397-08002B2CF9AE}" pid="45" name="LastCompletedArtworkDefinition">
    <vt:lpwstr>KAB</vt:lpwstr>
  </property>
  <property fmtid="{D5CDD505-2E9C-101B-9397-08002B2CF9AE}" pid="46" name="SD_USR_Name">
    <vt:lpwstr>Mette Nellemann</vt:lpwstr>
  </property>
  <property fmtid="{D5CDD505-2E9C-101B-9397-08002B2CF9AE}" pid="47" name="SD_USR_Title">
    <vt:lpwstr>seniorprojektleder</vt:lpwstr>
  </property>
  <property fmtid="{D5CDD505-2E9C-101B-9397-08002B2CF9AE}" pid="48" name="SD_USR_DirectPhone">
    <vt:lpwstr>38 38 18 73</vt:lpwstr>
  </property>
  <property fmtid="{D5CDD505-2E9C-101B-9397-08002B2CF9AE}" pid="49" name="SD_USR_DirectEmail">
    <vt:lpwstr>metne@kab-bolig.dk</vt:lpwstr>
  </property>
  <property fmtid="{D5CDD505-2E9C-101B-9397-08002B2CF9AE}" pid="50" name="SD_USR_Address">
    <vt:lpwstr>Enghavevej 81_x000d_
2450 København SV</vt:lpwstr>
  </property>
  <property fmtid="{D5CDD505-2E9C-101B-9397-08002B2CF9AE}" pid="51" name="SD_USR_Fax">
    <vt:lpwstr/>
  </property>
  <property fmtid="{D5CDD505-2E9C-101B-9397-08002B2CF9AE}" pid="52" name="SD_USR_Phone">
    <vt:lpwstr>33 63 10 00</vt:lpwstr>
  </property>
  <property fmtid="{D5CDD505-2E9C-101B-9397-08002B2CF9AE}" pid="53" name="SD_USR_Email">
    <vt:lpwstr>kab@kab-bolig.dk</vt:lpwstr>
  </property>
  <property fmtid="{D5CDD505-2E9C-101B-9397-08002B2CF9AE}" pid="54" name="SD_USR_Web">
    <vt:lpwstr>www.kab-bolig.dk</vt:lpwstr>
  </property>
  <property fmtid="{D5CDD505-2E9C-101B-9397-08002B2CF9AE}" pid="55" name="SD_USR_CVR">
    <vt:lpwstr>56 81 59 10</vt:lpwstr>
  </property>
  <property fmtid="{D5CDD505-2E9C-101B-9397-08002B2CF9AE}" pid="56" name="SD_USR_Hours01">
    <vt:lpwstr/>
  </property>
  <property fmtid="{D5CDD505-2E9C-101B-9397-08002B2CF9AE}" pid="57" name="SD_USR_Days01">
    <vt:lpwstr>Efter aftale</vt:lpwstr>
  </property>
  <property fmtid="{D5CDD505-2E9C-101B-9397-08002B2CF9AE}" pid="58" name="SD_USR_Hours02">
    <vt:lpwstr/>
  </property>
  <property fmtid="{D5CDD505-2E9C-101B-9397-08002B2CF9AE}" pid="59" name="SD_USR_Days02">
    <vt:lpwstr>kab-bolig.dk/bookmoede</vt:lpwstr>
  </property>
  <property fmtid="{D5CDD505-2E9C-101B-9397-08002B2CF9AE}" pid="60" name="SD_USR_Hours03">
    <vt:lpwstr/>
  </property>
  <property fmtid="{D5CDD505-2E9C-101B-9397-08002B2CF9AE}" pid="61" name="SD_USR_Days03">
    <vt:lpwstr/>
  </property>
  <property fmtid="{D5CDD505-2E9C-101B-9397-08002B2CF9AE}" pid="62" name="SD_USR_Hours04">
    <vt:lpwstr/>
  </property>
  <property fmtid="{D5CDD505-2E9C-101B-9397-08002B2CF9AE}" pid="63" name="SD_USR_Days04">
    <vt:lpwstr/>
  </property>
  <property fmtid="{D5CDD505-2E9C-101B-9397-08002B2CF9AE}" pid="64" name="SD_USR_Hours05">
    <vt:lpwstr/>
  </property>
  <property fmtid="{D5CDD505-2E9C-101B-9397-08002B2CF9AE}" pid="65" name="SD_USR_Days05">
    <vt:lpwstr/>
  </property>
  <property fmtid="{D5CDD505-2E9C-101B-9397-08002B2CF9AE}" pid="66" name="SD_USR_PhoneHours01">
    <vt:lpwstr>09.00-14.30</vt:lpwstr>
  </property>
  <property fmtid="{D5CDD505-2E9C-101B-9397-08002B2CF9AE}" pid="67" name="SD_USR_PhoneDays01">
    <vt:lpwstr>Man-fredag</vt:lpwstr>
  </property>
  <property fmtid="{D5CDD505-2E9C-101B-9397-08002B2CF9AE}" pid="68" name="SD_USR_PhoneHours02">
    <vt:lpwstr/>
  </property>
  <property fmtid="{D5CDD505-2E9C-101B-9397-08002B2CF9AE}" pid="69" name="SD_USR_PhoneDays02">
    <vt:lpwstr/>
  </property>
  <property fmtid="{D5CDD505-2E9C-101B-9397-08002B2CF9AE}" pid="70" name="SD_USR_PhoneHours03">
    <vt:lpwstr/>
  </property>
  <property fmtid="{D5CDD505-2E9C-101B-9397-08002B2CF9AE}" pid="71" name="SD_USR_PhoneDays03">
    <vt:lpwstr/>
  </property>
  <property fmtid="{D5CDD505-2E9C-101B-9397-08002B2CF9AE}" pid="72" name="SD_USR_PhoneHours04">
    <vt:lpwstr/>
  </property>
  <property fmtid="{D5CDD505-2E9C-101B-9397-08002B2CF9AE}" pid="73" name="SD_USR_PhoneDays04">
    <vt:lpwstr/>
  </property>
  <property fmtid="{D5CDD505-2E9C-101B-9397-08002B2CF9AE}" pid="74" name="SD_USR_PhoneHours05">
    <vt:lpwstr/>
  </property>
  <property fmtid="{D5CDD505-2E9C-101B-9397-08002B2CF9AE}" pid="75" name="SD_USR_PhoneDays05">
    <vt:lpwstr/>
  </property>
  <property fmtid="{D5CDD505-2E9C-101B-9397-08002B2CF9AE}" pid="76" name="DocumentInfoFinished">
    <vt:lpwstr>True</vt:lpwstr>
  </property>
</Properties>
</file>