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256" r:id="rId5"/>
    <p:sldId id="295" r:id="rId6"/>
    <p:sldId id="329" r:id="rId7"/>
    <p:sldId id="257" r:id="rId8"/>
    <p:sldId id="336" r:id="rId9"/>
    <p:sldId id="330" r:id="rId10"/>
    <p:sldId id="292" r:id="rId11"/>
    <p:sldId id="299" r:id="rId12"/>
    <p:sldId id="317" r:id="rId13"/>
    <p:sldId id="318" r:id="rId14"/>
    <p:sldId id="319" r:id="rId15"/>
    <p:sldId id="320" r:id="rId16"/>
    <p:sldId id="300" r:id="rId17"/>
    <p:sldId id="264" r:id="rId18"/>
    <p:sldId id="261" r:id="rId19"/>
    <p:sldId id="331" r:id="rId20"/>
    <p:sldId id="259" r:id="rId21"/>
    <p:sldId id="297" r:id="rId22"/>
    <p:sldId id="265" r:id="rId23"/>
    <p:sldId id="315" r:id="rId24"/>
    <p:sldId id="260" r:id="rId25"/>
    <p:sldId id="286" r:id="rId26"/>
    <p:sldId id="301" r:id="rId27"/>
    <p:sldId id="303" r:id="rId28"/>
    <p:sldId id="302" r:id="rId29"/>
    <p:sldId id="304" r:id="rId30"/>
    <p:sldId id="305" r:id="rId31"/>
    <p:sldId id="287" r:id="rId32"/>
    <p:sldId id="288" r:id="rId33"/>
    <p:sldId id="308" r:id="rId34"/>
    <p:sldId id="311" r:id="rId35"/>
    <p:sldId id="327" r:id="rId36"/>
    <p:sldId id="326" r:id="rId37"/>
    <p:sldId id="325" r:id="rId38"/>
    <p:sldId id="324" r:id="rId39"/>
    <p:sldId id="337" r:id="rId40"/>
    <p:sldId id="316" r:id="rId41"/>
    <p:sldId id="291" r:id="rId42"/>
    <p:sldId id="321" r:id="rId43"/>
    <p:sldId id="298" r:id="rId44"/>
    <p:sldId id="293" r:id="rId45"/>
    <p:sldId id="328" r:id="rId46"/>
    <p:sldId id="290" r:id="rId47"/>
    <p:sldId id="322" r:id="rId48"/>
    <p:sldId id="294" r:id="rId49"/>
    <p:sldId id="334" r:id="rId50"/>
    <p:sldId id="335" r:id="rId5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980">
          <p15:clr>
            <a:srgbClr val="A4A3A4"/>
          </p15:clr>
        </p15:guide>
        <p15:guide id="7" pos="7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3D4"/>
    <a:srgbClr val="8E8684"/>
    <a:srgbClr val="006A83"/>
    <a:srgbClr val="8FCAE7"/>
    <a:srgbClr val="EFAB00"/>
    <a:srgbClr val="005A9B"/>
    <a:srgbClr val="8FC18A"/>
    <a:srgbClr val="CCB02A"/>
    <a:srgbClr val="4A4E54"/>
    <a:srgbClr val="B8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llemlayout 1 - Marker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yst layout 2 - Markeri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0" autoAdjust="0"/>
    <p:restoredTop sz="94361" autoAdjust="0"/>
  </p:normalViewPr>
  <p:slideViewPr>
    <p:cSldViewPr snapToGrid="0" showGuides="1">
      <p:cViewPr varScale="1">
        <p:scale>
          <a:sx n="65" d="100"/>
          <a:sy n="65" d="100"/>
        </p:scale>
        <p:origin x="84" y="312"/>
      </p:cViewPr>
      <p:guideLst>
        <p:guide pos="3840"/>
        <p:guide orient="horz" pos="3980"/>
        <p:guide pos="7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03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t&#248;ttende%20andel%20af%20helhedsplanen%20cirkel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1-4B43-AEA7-31B23EE1DD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1-4B43-AEA7-31B23EE1DD1C}"/>
              </c:ext>
            </c:extLst>
          </c:dPt>
          <c:val>
            <c:numRef>
              <c:f>'[Støttende andel af helhedsplanen cirkel2]Ark1'!$M$6:$N$6</c:f>
              <c:numCache>
                <c:formatCode>General</c:formatCode>
                <c:ptCount val="2"/>
                <c:pt idx="0">
                  <c:v>453718633</c:v>
                </c:pt>
                <c:pt idx="1">
                  <c:v>125710529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E1-4B43-AEA7-31B23EE1DD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0.65069</cdr:x>
      <cdr:y>0.71759</cdr:y>
    </cdr:from>
    <cdr:to>
      <cdr:x>0.74236</cdr:x>
      <cdr:y>0.81713</cdr:y>
    </cdr:to>
    <cdr:sp macro="" textlink="">
      <cdr:nvSpPr>
        <cdr:cNvPr id="2" name="Tekstfelt 1">
          <a:extLst xmlns:a="http://schemas.openxmlformats.org/drawingml/2006/main">
            <a:ext uri="{FF2B5EF4-FFF2-40B4-BE49-F238E27FC236}">
              <a16:creationId xmlns:a16="http://schemas.microsoft.com/office/drawing/2014/main" id="{EDD7AB1A-1560-E70E-C86A-8504A0786463}"/>
            </a:ext>
          </a:extLst>
        </cdr:cNvPr>
        <cdr:cNvSpPr txBox="1"/>
      </cdr:nvSpPr>
      <cdr:spPr>
        <a:xfrm xmlns:a="http://schemas.openxmlformats.org/drawingml/2006/main">
          <a:off x="2974975" y="1968494"/>
          <a:ext cx="419100" cy="273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a-DK" sz="1100"/>
        </a:p>
      </cdr:txBody>
    </cdr:sp>
  </cdr:relSizeAnchor>
  <cdr:relSizeAnchor xmlns:cdr="http://schemas.openxmlformats.org/drawingml/2006/chartDrawing">
    <cdr:from>
      <cdr:x>0.48128</cdr:x>
      <cdr:y>0.54374</cdr:y>
    </cdr:from>
    <cdr:to>
      <cdr:x>0.67712</cdr:x>
      <cdr:y>0.79606</cdr:y>
    </cdr:to>
    <cdr:sp macro="" textlink="">
      <cdr:nvSpPr>
        <cdr:cNvPr id="3" name="Tekstfelt 2">
          <a:extLst xmlns:a="http://schemas.openxmlformats.org/drawingml/2006/main">
            <a:ext uri="{FF2B5EF4-FFF2-40B4-BE49-F238E27FC236}">
              <a16:creationId xmlns:a16="http://schemas.microsoft.com/office/drawing/2014/main" id="{CCDD9FE2-E08A-8154-68F4-0B737A19CF38}"/>
            </a:ext>
          </a:extLst>
        </cdr:cNvPr>
        <cdr:cNvSpPr txBox="1"/>
      </cdr:nvSpPr>
      <cdr:spPr>
        <a:xfrm xmlns:a="http://schemas.openxmlformats.org/drawingml/2006/main">
          <a:off x="5399398" y="2545548"/>
          <a:ext cx="2197102" cy="1181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a-DK" sz="2800" b="1" kern="1200" cap="all" dirty="0">
              <a:solidFill>
                <a:schemeClr val="accent2"/>
              </a:solidFill>
              <a:latin typeface="+mj-lt"/>
              <a:ea typeface="+mj-ea"/>
              <a:cs typeface="+mj-cs"/>
            </a:rPr>
            <a:t>78</a:t>
          </a:r>
          <a:r>
            <a:rPr lang="da-DK" sz="1100" dirty="0"/>
            <a:t> </a:t>
          </a:r>
          <a:r>
            <a:rPr lang="da-DK" sz="2800" b="1" kern="1200" cap="all" dirty="0">
              <a:solidFill>
                <a:schemeClr val="accent2"/>
              </a:solidFill>
              <a:latin typeface="+mj-lt"/>
              <a:ea typeface="+mj-ea"/>
              <a:cs typeface="+mj-cs"/>
            </a:rPr>
            <a:t>% </a:t>
          </a:r>
        </a:p>
        <a:p xmlns:a="http://schemas.openxmlformats.org/drawingml/2006/main">
          <a:pPr algn="ctr"/>
          <a:r>
            <a:rPr lang="da-DK" sz="1400" b="1" kern="1200" cap="all" dirty="0">
              <a:solidFill>
                <a:schemeClr val="accent2"/>
              </a:solidFill>
              <a:latin typeface="+mj-lt"/>
              <a:ea typeface="+mj-ea"/>
              <a:cs typeface="+mj-cs"/>
            </a:rPr>
            <a:t>Støttet</a:t>
          </a:r>
        </a:p>
      </cdr:txBody>
    </cdr:sp>
  </cdr:relSizeAnchor>
  <cdr:relSizeAnchor xmlns:cdr="http://schemas.openxmlformats.org/drawingml/2006/chartDrawing">
    <cdr:from>
      <cdr:x>0.31998</cdr:x>
      <cdr:y>0.20775</cdr:y>
    </cdr:from>
    <cdr:to>
      <cdr:x>0.51998</cdr:x>
      <cdr:y>0.54108</cdr:y>
    </cdr:to>
    <cdr:sp macro="" textlink="">
      <cdr:nvSpPr>
        <cdr:cNvPr id="4" name="Tekstfelt 3">
          <a:extLst xmlns:a="http://schemas.openxmlformats.org/drawingml/2006/main">
            <a:ext uri="{FF2B5EF4-FFF2-40B4-BE49-F238E27FC236}">
              <a16:creationId xmlns:a16="http://schemas.microsoft.com/office/drawing/2014/main" id="{CFE1313F-E9E3-3429-5C4D-9FCB3EF32EEB}"/>
            </a:ext>
          </a:extLst>
        </cdr:cNvPr>
        <cdr:cNvSpPr txBox="1"/>
      </cdr:nvSpPr>
      <cdr:spPr>
        <a:xfrm xmlns:a="http://schemas.openxmlformats.org/drawingml/2006/main">
          <a:off x="3589814" y="972579"/>
          <a:ext cx="2243772" cy="15604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da-DK" sz="2800" b="1" kern="1200" cap="all" dirty="0">
              <a:solidFill>
                <a:schemeClr val="accent1"/>
              </a:solidFill>
              <a:latin typeface="+mj-lt"/>
              <a:ea typeface="+mj-ea"/>
              <a:cs typeface="+mj-cs"/>
            </a:rPr>
            <a:t>22 % </a:t>
          </a:r>
        </a:p>
        <a:p xmlns:a="http://schemas.openxmlformats.org/drawingml/2006/main">
          <a:pPr algn="ctr"/>
          <a:r>
            <a:rPr lang="da-DK" sz="1200" b="1" kern="1200" cap="all" dirty="0">
              <a:solidFill>
                <a:schemeClr val="accent1"/>
              </a:solidFill>
              <a:latin typeface="+mj-lt"/>
              <a:ea typeface="+mj-ea"/>
              <a:cs typeface="+mj-cs"/>
            </a:rPr>
            <a:t>Ikke støttet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DFE10-849F-45C5-BA6E-0E30940CE12F}" type="datetimeFigureOut">
              <a:rPr lang="da-DK" smtClean="0"/>
              <a:t>18-03-2024</a:t>
            </a:fld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B5556-9A1D-4B71-BF33-123828A9E756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6445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da-DK" smtClean="0"/>
              <a:t>18-03-2024</a:t>
            </a:fld>
            <a:endParaRPr lang="da-DK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652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946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5827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971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49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93088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5637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6065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3987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3609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829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0305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725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7266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2371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F788C-BA98-18CE-6AAB-07F9611FC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0DFED8D-15F7-57E0-7D07-BE9DD191DD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704357B-EC34-F9BD-D67B-6A54216A6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56796B0-29BD-09A8-E3F8-DFFBBA72F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15915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B6354-60CD-7C11-0B22-1B3956F42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090061A-1C4A-F776-8CD2-1731FEF25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7453ED5-697D-0CF2-9346-5D267D6B1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3601C7-C5C6-917A-C1DE-E5F1695C0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5323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77E5B-E1AE-E01E-419B-2D35523CC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AECC717-C5D4-A6ED-840B-5FC908C67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B94267F-B340-2423-9020-B51A50EC7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2C5E934-5C77-C17B-E0F8-1F3325848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5998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27CEB-83CE-E585-90C8-8A2737A84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F021E90-D098-EE03-350D-9592A8479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114FD6C-BA4E-AE65-6726-3CDE60905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CB271F7-3C02-29A4-CB7F-31D076815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4724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3E52C-FDD5-CCA5-DDE6-D63611E01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6D65942-B2E1-93C8-4A72-2D7D0E32C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FFFAB4B-890D-ED36-763C-7D2AF812C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15D238-E0AA-A903-94C9-185ACDA27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726662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7996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024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9650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EA12F-8E24-DD9C-20A4-3A7644439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5D51743-8B12-EF71-0C95-0AFCAF2EC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22B7F9-A02A-5E8D-1F62-2764B528E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790CB8B-DBCF-A16F-BD73-52E805A01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31244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10CFA-3A0A-91AA-F9F3-75D4B1B5C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0A1A942-A45E-DDA1-F1CE-1B783D899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C64B442-FEDB-376B-547D-4C4E6B3548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D54606B-ADC6-77D5-059A-0BF1DAC10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6580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63A6A-42DE-58AD-FCC6-A42DF1E4E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C3185CA-A34E-3055-A3CA-73E93CCA1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698CC9-AAED-D3E8-0CC2-F0092BC3E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EB405B0-3450-CD61-CBCB-C0DAB8DC28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12062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FAA0F-797E-294F-934A-3404136F5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819E74F-CB52-6DFD-44FE-D5EBDD5E8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70DB5BE-C1DA-4A08-40EF-A0C421FCA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F876850-BE3D-9E93-6299-236F9213F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9638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C2BC-0072-1D4D-320D-CD7396515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99C0498-2614-B9D1-62BD-E86576661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E91256C-5D08-1419-10EB-6E490D220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AF50578-A36A-6921-5EAB-D033129DD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2845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A1D87-3815-43E7-DEEB-D89155D27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BB841C4-85BF-1F8D-B710-BCC0F75ED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66628FA-FE35-3C95-E041-22949FF5D3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A0FF0F-E9FA-2653-ADF6-89EA6DC0C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2240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F996D-DB05-CB6F-DCD3-6BCED40D8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1F38AB1-6486-607E-80E5-373989D3A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B4D6261-FBE0-3A45-3658-6FB49E4E4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E3656E-07BD-5F87-08B4-108FFB174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23918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254692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36972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39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6823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81844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81616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00420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0981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04403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6020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656717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04115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47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23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737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6904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0447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1212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591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sidefod 18"/>
          <p:cNvSpPr>
            <a:spLocks noGrp="1"/>
          </p:cNvSpPr>
          <p:nvPr>
            <p:ph type="ftr" sz="quarter" idx="14"/>
          </p:nvPr>
        </p:nvSpPr>
        <p:spPr>
          <a:xfrm>
            <a:off x="2413338" y="6476400"/>
            <a:ext cx="7367084" cy="24120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0" name="Pladsholder til slidenumm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C079B49D-99EA-4AF7-827D-A6EB7D8C6F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0000" y="1620000"/>
            <a:ext cx="7331999" cy="5238000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432000" y="684000"/>
            <a:ext cx="9397333" cy="755960"/>
          </a:xfrm>
        </p:spPr>
        <p:txBody>
          <a:bodyPr lIns="0" anchor="b" anchorCtr="0"/>
          <a:lstStyle>
            <a:lvl1pPr algn="l">
              <a:defRPr sz="2800" b="1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Kort titel, Evt. dato/sted, x</a:t>
            </a:r>
          </a:p>
        </p:txBody>
      </p:sp>
      <p:sp>
        <p:nvSpPr>
          <p:cNvPr id="13" name="SD_ART_Logo"/>
          <p:cNvSpPr/>
          <p:nvPr userDrawn="1"/>
        </p:nvSpPr>
        <p:spPr>
          <a:xfrm>
            <a:off x="10256400" y="360000"/>
            <a:ext cx="1530000" cy="3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pic>
        <p:nvPicPr>
          <p:cNvPr id="3" name="SD_ART_Logo_bmkArt">
            <a:extLst>
              <a:ext uri="{FF2B5EF4-FFF2-40B4-BE49-F238E27FC236}">
                <a16:creationId xmlns:a16="http://schemas.microsoft.com/office/drawing/2014/main" id="{8A5851DB-8D4D-108D-2788-479C880ABC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00" y="360000"/>
            <a:ext cx="1530000" cy="567986"/>
          </a:xfrm>
          <a:prstGeom prst="rect">
            <a:avLst/>
          </a:prstGeom>
        </p:spPr>
      </p:pic>
      <p:sp>
        <p:nvSpPr>
          <p:cNvPr id="10" name="SD_ART_Logo2"/>
          <p:cNvSpPr/>
          <p:nvPr userDrawn="1"/>
        </p:nvSpPr>
        <p:spPr>
          <a:xfrm>
            <a:off x="10753344" y="360000"/>
            <a:ext cx="103288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2" name="SD_ART_Logo3"/>
          <p:cNvSpPr/>
          <p:nvPr userDrawn="1"/>
        </p:nvSpPr>
        <p:spPr>
          <a:xfrm>
            <a:off x="9757507" y="360000"/>
            <a:ext cx="2028719" cy="5978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11" name="Pladsholder til forsidetekst">
            <a:extLst>
              <a:ext uri="{FF2B5EF4-FFF2-40B4-BE49-F238E27FC236}">
                <a16:creationId xmlns:a16="http://schemas.microsoft.com/office/drawing/2014/main" id="{636134BC-177B-464E-A994-129C019FD7D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0" y="1620000"/>
            <a:ext cx="4860000" cy="5238000"/>
          </a:xfrm>
          <a:solidFill>
            <a:schemeClr val="accent2"/>
          </a:solidFill>
        </p:spPr>
        <p:txBody>
          <a:bodyPr lIns="432000" tIns="360000" rIns="288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5" name="Pladsholder til indhold 3">
            <a:extLst>
              <a:ext uri="{FF2B5EF4-FFF2-40B4-BE49-F238E27FC236}">
                <a16:creationId xmlns:a16="http://schemas.microsoft.com/office/drawing/2014/main" id="{7331A7D7-5A6C-4F98-A872-8F6A848FB95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242710" y="360000"/>
            <a:ext cx="1344488" cy="1068111"/>
          </a:xfrm>
        </p:spPr>
        <p:txBody>
          <a:bodyPr/>
          <a:lstStyle>
            <a:lvl1pPr>
              <a:defRPr sz="1050" baseline="0"/>
            </a:lvl1pPr>
          </a:lstStyle>
          <a:p>
            <a:pPr lvl="0"/>
            <a:r>
              <a:rPr lang="da-DK" dirty="0"/>
              <a:t>Klik på billedikonet for at indsætte andet logo</a:t>
            </a:r>
          </a:p>
        </p:txBody>
      </p:sp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 userDrawn="1">
          <p15:clr>
            <a:srgbClr val="000000"/>
          </p15:clr>
        </p15:guide>
        <p15:guide id="3" pos="7423" userDrawn="1">
          <p15:clr>
            <a:srgbClr val="000000"/>
          </p15:clr>
        </p15:guide>
        <p15:guide id="4" pos="257" userDrawn="1">
          <p15:clr>
            <a:srgbClr val="00000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8"/>
          <p:cNvSpPr txBox="1">
            <a:spLocks noChangeArrowheads="1"/>
          </p:cNvSpPr>
          <p:nvPr userDrawn="1"/>
        </p:nvSpPr>
        <p:spPr bwMode="auto">
          <a:xfrm>
            <a:off x="538163" y="1840105"/>
            <a:ext cx="2332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538163" y="549275"/>
            <a:ext cx="10815637" cy="69581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a-DK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Slet før præsentationen anvendes</a:t>
            </a: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9587168" y="3572293"/>
            <a:ext cx="2463605" cy="127214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sæt hak ved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 + F9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9587169" y="1840105"/>
            <a:ext cx="246360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  <a:r>
              <a:rPr lang="da-DK" altLang="da-DK" sz="90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240"/>
              </a:spcAft>
              <a:defRPr/>
            </a:pPr>
            <a:endParaRPr lang="da-DK" sz="7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6914934" y="1840105"/>
            <a:ext cx="2333140" cy="5078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6914934" y="2736739"/>
            <a:ext cx="233314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algn="l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</a:t>
            </a:r>
            <a:r>
              <a:rPr 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strike="noStrike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billedets hjørner</a:t>
            </a:r>
          </a:p>
          <a:p>
            <a:pPr algn="l" eaLnBrk="1" fontAlgn="auto" hangingPunct="1">
              <a:spcBef>
                <a:spcPts val="600"/>
              </a:spcBef>
              <a:spcAft>
                <a:spcPts val="600"/>
              </a:spcAft>
              <a:buFontTx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</a:t>
            </a: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Hvis du sletter billedet og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</a:t>
            </a:r>
            <a:b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højreklik på billedet og vælg </a:t>
            </a: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3871262" y="1835220"/>
            <a:ext cx="24636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b="1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 nyt slide</a:t>
            </a:r>
            <a:endParaRPr lang="da-DK" alt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3878141" y="3276574"/>
            <a:ext cx="2333140" cy="86177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  <a:endParaRPr lang="da-DK" altLang="da-DK" sz="900" strike="sngStrike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</a:t>
            </a:r>
            <a:r>
              <a:rPr lang="da-DK" alt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nulstille </a:t>
            </a: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placering, størrelse og formatering af pladsholdere </a:t>
            </a:r>
            <a:b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layoutets oprindelige design 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6170613" y="466791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02545" y="57173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6609" y="2912438"/>
            <a:ext cx="337400" cy="321707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5959543" y="2075507"/>
            <a:ext cx="363713" cy="647461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16609" y="2032669"/>
            <a:ext cx="262151" cy="256054"/>
          </a:xfrm>
          <a:prstGeom prst="rect">
            <a:avLst/>
          </a:prstGeom>
        </p:spPr>
      </p:pic>
      <p:pic>
        <p:nvPicPr>
          <p:cNvPr id="32" name="Billede 3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59543" y="2758633"/>
            <a:ext cx="612361" cy="197840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59543" y="3802370"/>
            <a:ext cx="547241" cy="197798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07825" y="3356020"/>
            <a:ext cx="359695" cy="335309"/>
          </a:xfrm>
          <a:prstGeom prst="rect">
            <a:avLst/>
          </a:prstGeom>
        </p:spPr>
      </p:pic>
      <p:sp>
        <p:nvSpPr>
          <p:cNvPr id="39" name="AutoShape 4"/>
          <p:cNvSpPr>
            <a:spLocks/>
          </p:cNvSpPr>
          <p:nvPr userDrawn="1"/>
        </p:nvSpPr>
        <p:spPr bwMode="gray">
          <a:xfrm>
            <a:off x="538163" y="2951688"/>
            <a:ext cx="236514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 og punktopstilling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indsættelse af underoverskrift, </a:t>
            </a:r>
            <a:b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på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først, derefter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 én gang for at hoppe til almindelig tekst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-tasten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én gang til for at få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 3-5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Punktopstilling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-tasterne for at hoppe tilbage i niveauerne</a:t>
            </a:r>
            <a:endParaRPr lang="da-DK" altLang="da-DK" sz="900" b="1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 med bullet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niveau,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i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pladsholderen og klik </a:t>
            </a:r>
            <a:r>
              <a:rPr lang="da-DK" altLang="da-DK" sz="900" b="1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gange.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 og Formindsk listeniveau </a:t>
            </a: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bruges til at hoppe mellem </a:t>
            </a:r>
            <a:b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tekst-typografierne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651441" y="4755409"/>
            <a:ext cx="927684" cy="196850"/>
            <a:chOff x="-1055644" y="4420473"/>
            <a:chExt cx="927684" cy="196850"/>
          </a:xfrm>
        </p:grpSpPr>
        <p:grpSp>
          <p:nvGrpSpPr>
            <p:cNvPr id="40" name="Gruppe 3"/>
            <p:cNvGrpSpPr>
              <a:grpSpLocks/>
            </p:cNvGrpSpPr>
            <p:nvPr userDrawn="1"/>
          </p:nvGrpSpPr>
          <p:grpSpPr bwMode="auto">
            <a:xfrm>
              <a:off x="-1055644" y="4420473"/>
              <a:ext cx="419099" cy="196850"/>
              <a:chOff x="2003715" y="2630782"/>
              <a:chExt cx="417987" cy="196850"/>
            </a:xfrm>
          </p:grpSpPr>
          <p:pic>
            <p:nvPicPr>
              <p:cNvPr id="44" name="Billed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3715" y="2630782"/>
                <a:ext cx="412750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Rounded Rectangle 12"/>
              <p:cNvSpPr/>
              <p:nvPr/>
            </p:nvSpPr>
            <p:spPr bwMode="auto">
              <a:xfrm>
                <a:off x="2225374" y="2641895"/>
                <a:ext cx="196328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  <p:grpSp>
          <p:nvGrpSpPr>
            <p:cNvPr id="41" name="Gruppe 2"/>
            <p:cNvGrpSpPr>
              <a:grpSpLocks/>
            </p:cNvGrpSpPr>
            <p:nvPr userDrawn="1"/>
          </p:nvGrpSpPr>
          <p:grpSpPr bwMode="auto">
            <a:xfrm>
              <a:off x="-540710" y="4420473"/>
              <a:ext cx="412750" cy="196850"/>
              <a:chOff x="2535866" y="3062017"/>
              <a:chExt cx="413649" cy="196850"/>
            </a:xfrm>
          </p:grpSpPr>
          <p:pic>
            <p:nvPicPr>
              <p:cNvPr id="42" name="Billede 6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703" y="3062017"/>
                <a:ext cx="404812" cy="196850"/>
              </a:xfrm>
              <a:prstGeom prst="rect">
                <a:avLst/>
              </a:prstGeom>
              <a:noFill/>
              <a:ln w="3175">
                <a:solidFill>
                  <a:schemeClr val="tx1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ffectLst>
                <a:outerShdw blurRad="25400" dist="25400" dir="2700000" algn="tl" rotWithShape="0">
                  <a:prstClr val="black">
                    <a:alpha val="3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Rounded Rectangle 12"/>
              <p:cNvSpPr/>
              <p:nvPr/>
            </p:nvSpPr>
            <p:spPr bwMode="auto">
              <a:xfrm>
                <a:off x="2535866" y="3073130"/>
                <a:ext cx="197279" cy="174625"/>
              </a:xfrm>
              <a:prstGeom prst="roundRect">
                <a:avLst/>
              </a:prstGeom>
              <a:noFill/>
              <a:ln w="127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>
                <a:defPPr>
                  <a:defRPr lang="da-DK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da-DK" sz="2300" noProof="1">
                  <a:latin typeface="HelveticaNeueLT Std Lt Cn" pitchFamily="34" charset="0"/>
                </a:endParaRPr>
              </a:p>
            </p:txBody>
          </p:sp>
        </p:grpSp>
      </p:grpSp>
      <p:grpSp>
        <p:nvGrpSpPr>
          <p:cNvPr id="23" name="Gruppe 12"/>
          <p:cNvGrpSpPr/>
          <p:nvPr userDrawn="1"/>
        </p:nvGrpSpPr>
        <p:grpSpPr>
          <a:xfrm>
            <a:off x="2463844" y="5352689"/>
            <a:ext cx="1271521" cy="972590"/>
            <a:chOff x="-1399481" y="5645123"/>
            <a:chExt cx="1271521" cy="972590"/>
          </a:xfrm>
        </p:grpSpPr>
        <p:pic>
          <p:nvPicPr>
            <p:cNvPr id="25" name="Billede 3"/>
            <p:cNvPicPr>
              <a:picLocks noChangeAspect="1"/>
            </p:cNvPicPr>
            <p:nvPr userDrawn="1"/>
          </p:nvPicPr>
          <p:blipFill rotWithShape="1">
            <a:blip r:embed="rId10"/>
            <a:srcRect b="49467"/>
            <a:stretch/>
          </p:blipFill>
          <p:spPr>
            <a:xfrm>
              <a:off x="-1296624" y="5718302"/>
              <a:ext cx="1168664" cy="899411"/>
            </a:xfrm>
            <a:prstGeom prst="rect">
              <a:avLst/>
            </a:prstGeom>
          </p:spPr>
        </p:pic>
        <p:pic>
          <p:nvPicPr>
            <p:cNvPr id="35" name="Billede 4"/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1399481" y="5645123"/>
              <a:ext cx="323810" cy="209524"/>
            </a:xfrm>
            <a:prstGeom prst="rect">
              <a:avLst/>
            </a:prstGeom>
          </p:spPr>
        </p:pic>
        <p:sp>
          <p:nvSpPr>
            <p:cNvPr id="36" name="Afrundet rektangel 5"/>
            <p:cNvSpPr/>
            <p:nvPr userDrawn="1"/>
          </p:nvSpPr>
          <p:spPr>
            <a:xfrm>
              <a:off x="-833395" y="5983551"/>
              <a:ext cx="705435" cy="165716"/>
            </a:xfrm>
            <a:prstGeom prst="round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>
                <a:lnSpc>
                  <a:spcPct val="90000"/>
                </a:lnSpc>
              </a:pPr>
              <a:endParaRPr lang="da-DK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37" name="Lige forbindelse 8"/>
            <p:cNvCxnSpPr>
              <a:stCxn id="25" idx="1"/>
            </p:cNvCxnSpPr>
            <p:nvPr userDrawn="1"/>
          </p:nvCxnSpPr>
          <p:spPr>
            <a:xfrm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29"/>
            <p:cNvCxnSpPr>
              <a:endCxn id="25" idx="3"/>
            </p:cNvCxnSpPr>
            <p:nvPr userDrawn="1"/>
          </p:nvCxnSpPr>
          <p:spPr>
            <a:xfrm flipV="1">
              <a:off x="-1296624" y="6168008"/>
              <a:ext cx="1168664" cy="389631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2"/>
          <p:cNvSpPr txBox="1">
            <a:spLocks/>
          </p:cNvSpPr>
          <p:nvPr userDrawn="1"/>
        </p:nvSpPr>
        <p:spPr>
          <a:xfrm>
            <a:off x="538163" y="2074617"/>
            <a:ext cx="3063681" cy="7757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rgbClr val="005A9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7000"/>
              </a:lnSpc>
            </a:pPr>
            <a:r>
              <a:rPr lang="da-DK" sz="1000" noProof="1"/>
              <a:t>Første niveau = Underoverskrift (farvet)</a:t>
            </a:r>
          </a:p>
          <a:p>
            <a:pPr lvl="1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Andet niveau = Almindelig tekst (grå)</a:t>
            </a:r>
          </a:p>
          <a:p>
            <a:pPr marL="108000" lvl="2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Tredje niveau = Bullet niveau (grå)</a:t>
            </a:r>
          </a:p>
          <a:p>
            <a:pPr marL="216000" lvl="3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Fjerde niveau = Bullet niveau</a:t>
            </a:r>
          </a:p>
          <a:p>
            <a:pPr marL="324000" lvl="4" indent="-108000">
              <a:lnSpc>
                <a:spcPct val="97000"/>
              </a:lnSpc>
            </a:pPr>
            <a:r>
              <a:rPr lang="da-DK" sz="1000" noProof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Femte niveau = Bullet niveau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50255" y="5348722"/>
            <a:ext cx="2915259" cy="12172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ny tekst farve til </a:t>
            </a:r>
            <a:b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10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underoverskrift</a:t>
            </a: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teksten og vælg ny farve </a:t>
            </a:r>
            <a:b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</a:t>
            </a:r>
            <a:r>
              <a:rPr lang="da-DK" altLang="da-DK" sz="900" b="1" i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Skiftfarve</a:t>
            </a:r>
            <a:r>
              <a:rPr lang="da-DK" altLang="da-DK" sz="900" b="0" baseline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</a:t>
            </a:r>
            <a:endParaRPr lang="da-DK" altLang="da-DK" sz="900" b="0" noProof="1">
              <a:solidFill>
                <a:srgbClr val="4A4E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mellem Farve 1-6 </a:t>
            </a:r>
            <a:b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rgbClr val="4A4E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 KABs farveskema</a:t>
            </a:r>
          </a:p>
          <a:p>
            <a:pPr algn="l">
              <a:lnSpc>
                <a:spcPct val="90000"/>
              </a:lnSpc>
            </a:pPr>
            <a:endParaRPr lang="da-DK" sz="900" dirty="0" err="1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5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EA2F12-F939-109E-F279-5EEC0BBD7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3F2B65C-60A2-03C3-8179-62B1331C7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9768A9-ED86-CA99-96BA-7B1B152C5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D1F44-8EB9-425B-AF09-8C8A17212AA3}" type="datetimeFigureOut">
              <a:rPr lang="da-DK" smtClean="0"/>
              <a:t>18-03-2024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E2936A6-A03B-5BB0-C457-939AB1C0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E3C0A1-B7FA-FFB1-5567-61063270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AFF1-2265-45EC-84E9-1F0270B270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578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til venstre +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5040000" y="1620000"/>
            <a:ext cx="7152000" cy="4680000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1620000"/>
            <a:ext cx="4320000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rimaryTextColor">
            <a:extLst>
              <a:ext uri="{FF2B5EF4-FFF2-40B4-BE49-F238E27FC236}">
                <a16:creationId xmlns:a16="http://schemas.microsoft.com/office/drawing/2014/main" id="{12074414-CC14-456D-9D1C-62B6C4E29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684000"/>
            <a:ext cx="11218663" cy="756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46570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36">
          <p15:clr>
            <a:srgbClr val="FBAE40"/>
          </p15:clr>
        </p15:guide>
        <p15:guide id="3" pos="40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til venstre + indhold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432000" y="1620000"/>
            <a:ext cx="4320000" cy="4680000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39999" y="1620000"/>
            <a:ext cx="6610663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rimaryTextColor">
            <a:extLst>
              <a:ext uri="{FF2B5EF4-FFF2-40B4-BE49-F238E27FC236}">
                <a16:creationId xmlns:a16="http://schemas.microsoft.com/office/drawing/2014/main" id="{3FABE0A0-4CF3-40D8-8C00-69495B649C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684000"/>
            <a:ext cx="11218663" cy="756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1861303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36">
          <p15:clr>
            <a:srgbClr val="FBAE40"/>
          </p15:clr>
        </p15:guide>
        <p15:guide id="3" pos="40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999" y="1620000"/>
            <a:ext cx="11218663" cy="46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ude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li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1620001"/>
            <a:ext cx="11218663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51853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1620001"/>
            <a:ext cx="5328000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6000" y="1620000"/>
            <a:ext cx="5328000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646104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44" userDrawn="1">
          <p15:clr>
            <a:srgbClr val="FBAE40"/>
          </p15:clr>
        </p15:guide>
        <p15:guide id="3" pos="36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2" hasCustomPrompt="1"/>
          </p:nvPr>
        </p:nvSpPr>
        <p:spPr>
          <a:xfrm>
            <a:off x="6336000" y="1620000"/>
            <a:ext cx="5328000" cy="4680000"/>
          </a:xfrm>
          <a:solidFill>
            <a:srgbClr val="D2D3D4"/>
          </a:solidFill>
        </p:spPr>
        <p:txBody>
          <a:bodyPr lIns="360000" tIns="360000" rIns="360000"/>
          <a:lstStyle>
            <a:lvl1pPr algn="ctr"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da-DK" noProof="1"/>
              <a:t>Klik her og indsæt billede via Vælg billeder- eller Rediger-knapperne</a:t>
            </a:r>
          </a:p>
          <a:p>
            <a:endParaRPr lang="da-DK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2000" y="1620000"/>
            <a:ext cx="5328000" cy="4680000"/>
          </a:xfrm>
        </p:spPr>
        <p:txBody>
          <a:bodyPr/>
          <a:lstStyle/>
          <a:p>
            <a:pPr lvl="0"/>
            <a:r>
              <a:rPr lang="da-DK" dirty="0"/>
              <a:t>Brug TAB og Shift+TAB til at skifte tekst- og bulletniveau. Stå på ny linje inden du trykker på TAB.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rimaryTextColor">
            <a:extLst>
              <a:ext uri="{FF2B5EF4-FFF2-40B4-BE49-F238E27FC236}">
                <a16:creationId xmlns:a16="http://schemas.microsoft.com/office/drawing/2014/main" id="{3244F726-ADCD-4B5B-AE34-E99E4C8A4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684000"/>
            <a:ext cx="11218663" cy="756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</p:spTree>
    <p:extLst>
      <p:ext uri="{BB962C8B-B14F-4D97-AF65-F5344CB8AC3E}">
        <p14:creationId xmlns:p14="http://schemas.microsoft.com/office/powerpoint/2010/main" val="966293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36" userDrawn="1">
          <p15:clr>
            <a:srgbClr val="FBAE40"/>
          </p15:clr>
        </p15:guide>
        <p15:guide id="3" pos="404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imaryColor"/>
          <p:cNvSpPr/>
          <p:nvPr userDrawn="1"/>
        </p:nvSpPr>
        <p:spPr>
          <a:xfrm>
            <a:off x="0" y="1620000"/>
            <a:ext cx="12189600" cy="52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0000"/>
              </a:lnSpc>
            </a:pPr>
            <a:endParaRPr lang="da-DK" dirty="0">
              <a:latin typeface="Palatino Linotype" panose="02040502050505030304" pitchFamily="18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9C9A1AE-A6EC-4841-873B-5BE04399C3E0}"/>
              </a:ext>
            </a:extLst>
          </p:cNvPr>
          <p:cNvSpPr txBox="1"/>
          <p:nvPr userDrawn="1"/>
        </p:nvSpPr>
        <p:spPr>
          <a:xfrm>
            <a:off x="3024295" y="1901654"/>
            <a:ext cx="1161626" cy="8821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8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“</a:t>
            </a:r>
            <a:endParaRPr lang="da-DK" sz="1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3103066" y="2726580"/>
            <a:ext cx="5996330" cy="2105437"/>
          </a:xfrm>
        </p:spPr>
        <p:txBody>
          <a:bodyPr anchor="t" anchorCtr="0"/>
          <a:lstStyle>
            <a:lvl1pPr algn="l"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og indsæt citat tekst</a:t>
            </a:r>
          </a:p>
        </p:txBody>
      </p:sp>
      <p:sp>
        <p:nvSpPr>
          <p:cNvPr id="3" name="Pladsholder til slidenummer 2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5A9B"/>
                </a:solidFill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114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 i maksimalt en linje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imaryTextColor"/>
          <p:cNvSpPr>
            <a:spLocks noGrp="1"/>
          </p:cNvSpPr>
          <p:nvPr>
            <p:ph type="title"/>
          </p:nvPr>
        </p:nvSpPr>
        <p:spPr>
          <a:xfrm>
            <a:off x="431999" y="684000"/>
            <a:ext cx="11218663" cy="75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noProof="0" dirty="0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99" y="1620000"/>
            <a:ext cx="11218663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redigere i master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78663" y="6476400"/>
            <a:ext cx="1872000" cy="241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a-DK" dirty="0"/>
              <a:t>Side </a:t>
            </a:r>
            <a:fld id="{45D37B1E-C366-494F-A587-962AD9AABC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3" r:id="rId3"/>
    <p:sldLayoutId id="2147483650" r:id="rId4"/>
    <p:sldLayoutId id="2147483676" r:id="rId5"/>
    <p:sldLayoutId id="2147483652" r:id="rId6"/>
    <p:sldLayoutId id="2147483665" r:id="rId7"/>
    <p:sldLayoutId id="2147483672" r:id="rId8"/>
    <p:sldLayoutId id="2147483654" r:id="rId9"/>
    <p:sldLayoutId id="2147483655" r:id="rId10"/>
    <p:sldLayoutId id="2147483681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chemeClr val="accent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97000"/>
        </a:lnSpc>
        <a:spcBef>
          <a:spcPts val="600"/>
        </a:spcBef>
        <a:buFont typeface="Palatino Linotype" panose="02040502050505030304" pitchFamily="18" charset="0"/>
        <a:buChar char="​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7000"/>
        </a:lnSpc>
        <a:spcBef>
          <a:spcPts val="600"/>
        </a:spcBef>
        <a:buClr>
          <a:schemeClr val="accent1"/>
        </a:buClr>
        <a:buFont typeface="Palatino Linotype" panose="02040502050505030304" pitchFamily="18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34000" algn="l" defTabSz="914400" rtl="0" eaLnBrk="1" latinLnBrk="0" hangingPunct="1">
        <a:lnSpc>
          <a:spcPct val="97000"/>
        </a:lnSpc>
        <a:spcBef>
          <a:spcPts val="600"/>
        </a:spcBef>
        <a:buClr>
          <a:schemeClr val="accent1"/>
        </a:buClr>
        <a:buFontTx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702000" indent="-198000" algn="l" defTabSz="914400" rtl="0" eaLnBrk="1" latinLnBrk="0" hangingPunct="1">
        <a:lnSpc>
          <a:spcPct val="97000"/>
        </a:lnSpc>
        <a:spcBef>
          <a:spcPts val="600"/>
        </a:spcBef>
        <a:buClr>
          <a:schemeClr val="accent1"/>
        </a:buClr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702000" indent="-198000" algn="l" defTabSz="914400" rtl="0" eaLnBrk="1" latinLnBrk="0" hangingPunct="1">
        <a:lnSpc>
          <a:spcPct val="97000"/>
        </a:lnSpc>
        <a:spcBef>
          <a:spcPts val="600"/>
        </a:spcBef>
        <a:buClr>
          <a:schemeClr val="accent1"/>
        </a:buClr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702000" indent="-198000" algn="l" defTabSz="914400" rtl="0" eaLnBrk="1" latinLnBrk="0" hangingPunct="1">
        <a:lnSpc>
          <a:spcPct val="97000"/>
        </a:lnSpc>
        <a:spcBef>
          <a:spcPts val="600"/>
        </a:spcBef>
        <a:buClr>
          <a:schemeClr val="accent1"/>
        </a:buClr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-198000" algn="l" defTabSz="914400" rtl="0" eaLnBrk="1" latinLnBrk="0" hangingPunct="1">
        <a:lnSpc>
          <a:spcPct val="97000"/>
        </a:lnSpc>
        <a:spcBef>
          <a:spcPts val="600"/>
        </a:spcBef>
        <a:buClr>
          <a:schemeClr val="accent1"/>
        </a:buClr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702000" indent="-198000" algn="l" defTabSz="914400" rtl="0" eaLnBrk="1" latinLnBrk="0" hangingPunct="1">
        <a:lnSpc>
          <a:spcPct val="97000"/>
        </a:lnSpc>
        <a:spcBef>
          <a:spcPts val="600"/>
        </a:spcBef>
        <a:buClr>
          <a:schemeClr val="accent1"/>
        </a:buClr>
        <a:buFontTx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978" userDrawn="1">
          <p15:clr>
            <a:srgbClr val="F26B43"/>
          </p15:clr>
        </p15:guide>
        <p15:guide id="4" pos="7338" userDrawn="1">
          <p15:clr>
            <a:srgbClr val="F26B43"/>
          </p15:clr>
        </p15:guide>
        <p15:guide id="5" pos="339" userDrawn="1">
          <p15:clr>
            <a:srgbClr val="F26B43"/>
          </p15:clr>
        </p15:guide>
        <p15:guide id="6" orient="horz" pos="70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sw0V3rIenWk?feature=oembed" TargetMode="Externa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7F03D-B307-6032-96D0-32F7CDE9E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4119"/>
            <a:ext cx="9144000" cy="1025843"/>
          </a:xfrm>
        </p:spPr>
        <p:txBody>
          <a:bodyPr/>
          <a:lstStyle/>
          <a:p>
            <a:r>
              <a:rPr lang="da-DK" sz="6600" dirty="0">
                <a:solidFill>
                  <a:schemeClr val="accent1"/>
                </a:solidFill>
              </a:rPr>
              <a:t>SAB Elleparken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42AF813-D968-CA82-D332-8C91E47B2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7580" y="3726180"/>
            <a:ext cx="5196840" cy="838200"/>
          </a:xfrm>
        </p:spPr>
        <p:txBody>
          <a:bodyPr/>
          <a:lstStyle/>
          <a:p>
            <a:r>
              <a:rPr lang="da-DK" dirty="0"/>
              <a:t>Informationsmøde vedr. Helhedsplan</a:t>
            </a:r>
          </a:p>
          <a:p>
            <a:r>
              <a:rPr lang="da-DK" dirty="0"/>
              <a:t>12.03.2024</a:t>
            </a:r>
          </a:p>
        </p:txBody>
      </p:sp>
      <p:pic>
        <p:nvPicPr>
          <p:cNvPr id="5" name="Billede 4" descr="Et billede, der indeholder Grafik, Font/skrifttype, design, typografi&#10;&#10;Automatisk genereret beskrivelse">
            <a:extLst>
              <a:ext uri="{FF2B5EF4-FFF2-40B4-BE49-F238E27FC236}">
                <a16:creationId xmlns:a16="http://schemas.microsoft.com/office/drawing/2014/main" id="{1EBA97E1-A46C-E2A9-E31C-86FC0B04E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71" y="5697535"/>
            <a:ext cx="1262235" cy="1122363"/>
          </a:xfrm>
          <a:prstGeom prst="rect">
            <a:avLst/>
          </a:prstGeom>
        </p:spPr>
      </p:pic>
      <p:pic>
        <p:nvPicPr>
          <p:cNvPr id="7" name="Billede 6" descr="Et billede, der indeholder Grafik, Font/skrifttype, logo, design&#10;&#10;Automatisk genereret beskrivelse">
            <a:extLst>
              <a:ext uri="{FF2B5EF4-FFF2-40B4-BE49-F238E27FC236}">
                <a16:creationId xmlns:a16="http://schemas.microsoft.com/office/drawing/2014/main" id="{CA7DBBD4-F5A5-524D-9144-235B3D38A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003" y="6138701"/>
            <a:ext cx="1313532" cy="487680"/>
          </a:xfrm>
          <a:prstGeom prst="rect">
            <a:avLst/>
          </a:prstGeom>
        </p:spPr>
      </p:pic>
      <p:pic>
        <p:nvPicPr>
          <p:cNvPr id="10" name="Billede 9" descr="Et billede, der indeholder Font/skrifttype, clipart, design, illustration/afbildning&#10;&#10;Automatisk genereret beskrivelse">
            <a:extLst>
              <a:ext uri="{FF2B5EF4-FFF2-40B4-BE49-F238E27FC236}">
                <a16:creationId xmlns:a16="http://schemas.microsoft.com/office/drawing/2014/main" id="{05A9E76B-4AD0-E854-CC6B-89E272223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1" y="5863094"/>
            <a:ext cx="716914" cy="718854"/>
          </a:xfrm>
          <a:prstGeom prst="rect">
            <a:avLst/>
          </a:prstGeom>
        </p:spPr>
      </p:pic>
      <p:pic>
        <p:nvPicPr>
          <p:cNvPr id="12" name="Billede 11" descr="Et billede, der indeholder tekst, Font/skrifttype, logo, Grafik&#10;&#10;Automatisk genereret beskrivelse">
            <a:extLst>
              <a:ext uri="{FF2B5EF4-FFF2-40B4-BE49-F238E27FC236}">
                <a16:creationId xmlns:a16="http://schemas.microsoft.com/office/drawing/2014/main" id="{F7DC43FB-8619-6DB4-5E9E-8818AEB97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39" y="6020095"/>
            <a:ext cx="3426990" cy="7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90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udendørs, arkitektur, Fast ejendom&#10;&#10;Automatisk genereret beskrivelse">
            <a:extLst>
              <a:ext uri="{FF2B5EF4-FFF2-40B4-BE49-F238E27FC236}">
                <a16:creationId xmlns:a16="http://schemas.microsoft.com/office/drawing/2014/main" id="{BDD9BB4C-DB1A-5615-8196-7AD103A10D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fodtøj, bygning, tøj, veranda&#10;&#10;Automatisk genereret beskrivelse">
            <a:extLst>
              <a:ext uri="{FF2B5EF4-FFF2-40B4-BE49-F238E27FC236}">
                <a16:creationId xmlns:a16="http://schemas.microsoft.com/office/drawing/2014/main" id="{F4AA68BC-87CA-C1DF-84FF-C2117364D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63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bygning, udendørs, dagslys, plante&#10;&#10;Automatisk genereret beskrivelse">
            <a:extLst>
              <a:ext uri="{FF2B5EF4-FFF2-40B4-BE49-F238E27FC236}">
                <a16:creationId xmlns:a16="http://schemas.microsoft.com/office/drawing/2014/main" id="{5A5D19B9-ADE0-45E1-3972-5AE1C6847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5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9A5B0AE1-8786-8782-8672-42056AD75617}"/>
              </a:ext>
            </a:extLst>
          </p:cNvPr>
          <p:cNvSpPr txBox="1"/>
          <p:nvPr/>
        </p:nvSpPr>
        <p:spPr>
          <a:xfrm>
            <a:off x="586740" y="575995"/>
            <a:ext cx="929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accent2"/>
                </a:solidFill>
                <a:ea typeface="Verdana" panose="020B0604030504040204" pitchFamily="34" charset="0"/>
              </a:rPr>
              <a:t>Istandsættelse af de tre midterste gårdrum med ny belægning og inventar mv.</a:t>
            </a:r>
          </a:p>
        </p:txBody>
      </p:sp>
      <p:pic>
        <p:nvPicPr>
          <p:cNvPr id="5" name="Billede 4" descr="Et billede, der indeholder tekst, skitse, tegning, kort&#10;&#10;Automatisk genereret beskrivelse">
            <a:extLst>
              <a:ext uri="{FF2B5EF4-FFF2-40B4-BE49-F238E27FC236}">
                <a16:creationId xmlns:a16="http://schemas.microsoft.com/office/drawing/2014/main" id="{EBEFE0C5-62AF-CA64-0AF3-DC8415856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8" b="16043"/>
          <a:stretch/>
        </p:blipFill>
        <p:spPr>
          <a:xfrm>
            <a:off x="364642" y="1168986"/>
            <a:ext cx="11462716" cy="53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38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390955CB-1912-8F6D-F4A8-E2CDBA0DB583}"/>
              </a:ext>
            </a:extLst>
          </p:cNvPr>
          <p:cNvSpPr txBox="1"/>
          <p:nvPr/>
        </p:nvSpPr>
        <p:spPr>
          <a:xfrm>
            <a:off x="442617" y="335543"/>
            <a:ext cx="784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Arbejder indeholdt i Helhedsplanen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0E7AF51-4734-D667-90B8-A8BF4FE09560}"/>
              </a:ext>
            </a:extLst>
          </p:cNvPr>
          <p:cNvSpPr txBox="1"/>
          <p:nvPr/>
        </p:nvSpPr>
        <p:spPr>
          <a:xfrm>
            <a:off x="494071" y="1104724"/>
            <a:ext cx="6096982" cy="4409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a-DK" b="1" dirty="0">
                <a:solidFill>
                  <a:schemeClr val="accent2"/>
                </a:solidFill>
                <a:ea typeface="Verdana" panose="020B0604030504040204" pitchFamily="34" charset="0"/>
              </a:rPr>
              <a:t>Arbejder inden for bolig</a:t>
            </a:r>
          </a:p>
          <a:p>
            <a:pPr marR="0" algn="l" rtl="0"/>
            <a:endParaRPr lang="da-DK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Udskiftning af lejlighedsdør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Maleristandsættelse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Udskiftning af nedslidte gulve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Udskiftning af vandinstallationer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Delvis udskiftning og fornyelse af elinstallationer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Udskiftning af varmeanlæg inkl. isolering af vinduesbrystninger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Forbedring af indeklimaet med ny ventilationsløsning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Istandsættelse af badeværelse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Udskiftning af køkken</a:t>
            </a:r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</p:txBody>
      </p:sp>
      <p:pic>
        <p:nvPicPr>
          <p:cNvPr id="5" name="Billede 4" descr="Et billede, der indeholder indendørs, mur, boligindretning, gulv&#10;&#10;Automatisk genereret beskrivelse">
            <a:extLst>
              <a:ext uri="{FF2B5EF4-FFF2-40B4-BE49-F238E27FC236}">
                <a16:creationId xmlns:a16="http://schemas.microsoft.com/office/drawing/2014/main" id="{65B3EF17-9D32-535F-E2DF-03E5EE648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 r="17129"/>
          <a:stretch/>
        </p:blipFill>
        <p:spPr>
          <a:xfrm>
            <a:off x="6474543" y="1275847"/>
            <a:ext cx="4999703" cy="42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70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37C2BAEB-E827-ECDD-F999-9CCB8C3DD273}"/>
              </a:ext>
            </a:extLst>
          </p:cNvPr>
          <p:cNvSpPr txBox="1"/>
          <p:nvPr/>
        </p:nvSpPr>
        <p:spPr>
          <a:xfrm>
            <a:off x="438150" y="3810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accent2"/>
                </a:solidFill>
                <a:ea typeface="Verdana" panose="020B0604030504040204" pitchFamily="34" charset="0"/>
              </a:rPr>
              <a:t>Indeklima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93BC5E4-2D3A-19E7-38B0-76DB76BC01F1}"/>
              </a:ext>
            </a:extLst>
          </p:cNvPr>
          <p:cNvSpPr txBox="1"/>
          <p:nvPr/>
        </p:nvSpPr>
        <p:spPr>
          <a:xfrm>
            <a:off x="494071" y="1104724"/>
            <a:ext cx="4814776" cy="4346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Grundet udfordringer med blandt andet skimmelsager i gavllejligheder og omkring vinduesbrystninger m.v., har Landsbyggefonden haft særligt fokus på at forbedre indeklimaet i alle boliger i Elleparken som en del af Helhedsplanen.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kern="100" dirty="0">
              <a:solidFill>
                <a:schemeClr val="accent2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Ved A- og B-Blokke udføres SMART behovstyret ventilationsløsning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kern="100" dirty="0">
              <a:solidFill>
                <a:schemeClr val="accent2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kern="100" dirty="0">
                <a:solidFill>
                  <a:schemeClr val="accent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Ved C-blokke udføres balanceret ventilationsløsning. </a:t>
            </a:r>
          </a:p>
          <a:p>
            <a:pPr marR="0" algn="l" rtl="0"/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</p:txBody>
      </p:sp>
      <p:pic>
        <p:nvPicPr>
          <p:cNvPr id="5" name="Billede 4" descr="Et billede, der indeholder jackstik, design&#10;&#10;Automatisk genereret beskrivelse med mellem tillid">
            <a:extLst>
              <a:ext uri="{FF2B5EF4-FFF2-40B4-BE49-F238E27FC236}">
                <a16:creationId xmlns:a16="http://schemas.microsoft.com/office/drawing/2014/main" id="{8D11AC38-20C9-8F49-DD17-67FFA0EE7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6" t="7634" r="25000" b="10967"/>
          <a:stretch/>
        </p:blipFill>
        <p:spPr>
          <a:xfrm>
            <a:off x="6096000" y="1104724"/>
            <a:ext cx="4812681" cy="445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0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2DDF039-DAF1-C00B-55BB-880B80B194C8}"/>
              </a:ext>
            </a:extLst>
          </p:cNvPr>
          <p:cNvSpPr txBox="1"/>
          <p:nvPr/>
        </p:nvSpPr>
        <p:spPr>
          <a:xfrm>
            <a:off x="476250" y="447675"/>
            <a:ext cx="417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chemeClr val="accent2"/>
                </a:solidFill>
                <a:ea typeface="Verdana" panose="020B0604030504040204" pitchFamily="34" charset="0"/>
              </a:rPr>
              <a:t>Renovering af badeværelser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B41021B-CB97-A346-CF5B-55CC1C0DCE87}"/>
              </a:ext>
            </a:extLst>
          </p:cNvPr>
          <p:cNvSpPr txBox="1"/>
          <p:nvPr/>
        </p:nvSpPr>
        <p:spPr>
          <a:xfrm>
            <a:off x="476250" y="949356"/>
            <a:ext cx="2771152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chemeClr val="accent2"/>
                </a:solidFill>
              </a:rPr>
              <a:t>Foruden at forbedre indeklimaet i boligen ved at etablere udsugning fra badeværelset, har det ligeledes været en del af opgaven at få:</a:t>
            </a:r>
          </a:p>
          <a:p>
            <a:endParaRPr lang="da-DK" sz="1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</a:rPr>
              <a:t>Fjernet rørgennemføringer fra vådzonen/gulvet og få dem flyttet ind i en skakt,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</a:rPr>
              <a:t>Etableret en radiator i badeværelset,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</a:rPr>
              <a:t>Rettet op på gulvafløbet og gulvniveauet omkring brusenichen,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</a:rPr>
              <a:t>Skabt mere benplads omkring toilettet.</a:t>
            </a:r>
          </a:p>
        </p:txBody>
      </p:sp>
      <p:pic>
        <p:nvPicPr>
          <p:cNvPr id="5" name="Billede 4" descr="Et billede, der indeholder Badeværelsestilbehør, fliser, badeværelse, indendørs&#10;&#10;Automatisk genereret beskrivelse">
            <a:extLst>
              <a:ext uri="{FF2B5EF4-FFF2-40B4-BE49-F238E27FC236}">
                <a16:creationId xmlns:a16="http://schemas.microsoft.com/office/drawing/2014/main" id="{8D2CB7DF-D78F-1B09-2D57-35E2A48CB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88" y="1150756"/>
            <a:ext cx="4669907" cy="5198806"/>
          </a:xfrm>
          <a:prstGeom prst="rect">
            <a:avLst/>
          </a:prstGeom>
        </p:spPr>
      </p:pic>
      <p:pic>
        <p:nvPicPr>
          <p:cNvPr id="6" name="Billede 5" descr="Et billede, der indeholder mur, indendørs, badeværelse, spejl&#10;&#10;Automatisk genereret beskrivelse">
            <a:extLst>
              <a:ext uri="{FF2B5EF4-FFF2-40B4-BE49-F238E27FC236}">
                <a16:creationId xmlns:a16="http://schemas.microsoft.com/office/drawing/2014/main" id="{19FA7088-0515-4188-B82A-3017BEBFF6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2" t="7835" r="29540" b="4968"/>
          <a:stretch/>
        </p:blipFill>
        <p:spPr>
          <a:xfrm>
            <a:off x="9537904" y="1209369"/>
            <a:ext cx="2177846" cy="480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50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5EC55407-2559-1F7B-DC62-48FBF548AB61}"/>
              </a:ext>
            </a:extLst>
          </p:cNvPr>
          <p:cNvSpPr txBox="1"/>
          <p:nvPr/>
        </p:nvSpPr>
        <p:spPr>
          <a:xfrm>
            <a:off x="476250" y="447675"/>
            <a:ext cx="290788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chemeClr val="accent2"/>
                </a:solidFill>
                <a:ea typeface="Verdana" panose="020B0604030504040204" pitchFamily="34" charset="0"/>
              </a:rPr>
              <a:t>Renovering af køkkener</a:t>
            </a:r>
          </a:p>
          <a:p>
            <a:endParaRPr lang="da-DK" dirty="0"/>
          </a:p>
          <a:p>
            <a:r>
              <a:rPr lang="da-DK" sz="1400" dirty="0">
                <a:solidFill>
                  <a:schemeClr val="accent2"/>
                </a:solidFill>
              </a:rPr>
              <a:t>Foruden at forbedre indeklimaet i boligen ved at etablere udsugning fra køkkenet, istandsættes køkkener generelt, fordi køkkenelementer og tekniske installationer er nedslidte. Samtidig etableres der en radiator i køkkenet.</a:t>
            </a:r>
          </a:p>
        </p:txBody>
      </p:sp>
      <p:pic>
        <p:nvPicPr>
          <p:cNvPr id="5" name="Billede 4" descr="Et billede, der indeholder mur, indendørs, vask, Køkkenbordplade&#10;&#10;Automatisk genereret beskrivelse">
            <a:extLst>
              <a:ext uri="{FF2B5EF4-FFF2-40B4-BE49-F238E27FC236}">
                <a16:creationId xmlns:a16="http://schemas.microsoft.com/office/drawing/2014/main" id="{50B06F88-FDBC-FAB1-4EE1-E512E4C6F4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8178"/>
          <a:stretch/>
        </p:blipFill>
        <p:spPr>
          <a:xfrm>
            <a:off x="4122419" y="1076769"/>
            <a:ext cx="7310231" cy="5164383"/>
          </a:xfrm>
          <a:prstGeom prst="rect">
            <a:avLst/>
          </a:prstGeom>
        </p:spPr>
      </p:pic>
      <p:pic>
        <p:nvPicPr>
          <p:cNvPr id="6" name="Billede 5" descr="Et billede, der indeholder indendørs, mur, Husholdningsapparater, vask&#10;&#10;Automatisk genereret beskrivelse">
            <a:extLst>
              <a:ext uri="{FF2B5EF4-FFF2-40B4-BE49-F238E27FC236}">
                <a16:creationId xmlns:a16="http://schemas.microsoft.com/office/drawing/2014/main" id="{B370516D-74D9-3DF2-7B31-F842DD392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892" y="3329765"/>
            <a:ext cx="3291840" cy="246888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B01E603-C236-8C57-E5AB-3003AF001918}"/>
              </a:ext>
            </a:extLst>
          </p:cNvPr>
          <p:cNvSpPr txBox="1"/>
          <p:nvPr/>
        </p:nvSpPr>
        <p:spPr>
          <a:xfrm>
            <a:off x="537210" y="6210124"/>
            <a:ext cx="674370" cy="954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a-DK" sz="2000" dirty="0">
                <a:solidFill>
                  <a:schemeClr val="accent2"/>
                </a:solidFill>
                <a:ea typeface="Verdana" panose="020B0604030504040204" pitchFamily="34" charset="0"/>
              </a:rPr>
              <a:t>Før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R="0" algn="l" rtl="0"/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04013E9-7770-C7A4-B636-E74E5B2C46EE}"/>
              </a:ext>
            </a:extLst>
          </p:cNvPr>
          <p:cNvSpPr txBox="1"/>
          <p:nvPr/>
        </p:nvSpPr>
        <p:spPr>
          <a:xfrm>
            <a:off x="4070985" y="6210124"/>
            <a:ext cx="11544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a-DK" sz="2000" dirty="0">
                <a:solidFill>
                  <a:schemeClr val="accent1"/>
                </a:solidFill>
                <a:ea typeface="Verdana" panose="020B0604030504040204" pitchFamily="34" charset="0"/>
              </a:rPr>
              <a:t>Efter 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R="0" algn="l" rtl="0"/>
            <a:endParaRPr lang="da-DK" sz="1200" dirty="0">
              <a:solidFill>
                <a:schemeClr val="accent2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994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0315127-10FA-6EA0-DBA0-BF7C3999278F}"/>
              </a:ext>
            </a:extLst>
          </p:cNvPr>
          <p:cNvSpPr txBox="1"/>
          <p:nvPr/>
        </p:nvSpPr>
        <p:spPr>
          <a:xfrm>
            <a:off x="476250" y="447675"/>
            <a:ext cx="4171950" cy="579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accent2"/>
                </a:solidFill>
                <a:ea typeface="Verdana" panose="020B0604030504040204" pitchFamily="34" charset="0"/>
              </a:rPr>
              <a:t>Beboervalg i køkken og bad</a:t>
            </a:r>
          </a:p>
          <a:p>
            <a:endParaRPr lang="da-DK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 beboer i Elleparken, der midlertidigt genhuses og efterfølgende flyttes tilbage til sin oprindelige lejlighed, får du mulighed for at præge materialevalget i køkken og badeværelse.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kern="100" dirty="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8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hvert rum vil du kunne vælge mellem 2 pakker, bestående af hhv.: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1800" kern="100" dirty="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8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Én væg og gulv flise for badeværelse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1800" kern="100" dirty="0">
              <a:solidFill>
                <a:schemeClr val="accent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800" kern="1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Én bordplade type og en farve på linoleumsgulv i køkken</a:t>
            </a:r>
          </a:p>
          <a:p>
            <a:endParaRPr lang="da-DK" dirty="0"/>
          </a:p>
        </p:txBody>
      </p:sp>
      <p:pic>
        <p:nvPicPr>
          <p:cNvPr id="5" name="Billede 4" descr="Et billede, der indeholder grå&#10;&#10;Automatisk genereret beskrivelse">
            <a:extLst>
              <a:ext uri="{FF2B5EF4-FFF2-40B4-BE49-F238E27FC236}">
                <a16:creationId xmlns:a16="http://schemas.microsoft.com/office/drawing/2014/main" id="{F6296532-B3F5-1787-C050-360AC92A8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5" y="3612579"/>
            <a:ext cx="2648895" cy="255078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048CEB8-55B4-A697-4F95-6BFEB69368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9" t="4075" r="13976" b="3301"/>
          <a:stretch/>
        </p:blipFill>
        <p:spPr>
          <a:xfrm>
            <a:off x="8511536" y="3612580"/>
            <a:ext cx="2641371" cy="2538827"/>
          </a:xfrm>
          <a:prstGeom prst="rect">
            <a:avLst/>
          </a:prstGeom>
        </p:spPr>
      </p:pic>
      <p:pic>
        <p:nvPicPr>
          <p:cNvPr id="11" name="Billede 10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749C13C4-CCAA-22DE-4E71-BE8A6698DF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7496175" y="821607"/>
            <a:ext cx="882965" cy="879880"/>
          </a:xfrm>
          <a:prstGeom prst="rect">
            <a:avLst/>
          </a:prstGeom>
        </p:spPr>
      </p:pic>
      <p:pic>
        <p:nvPicPr>
          <p:cNvPr id="13" name="Billede 12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004679B7-008C-36EF-76BA-65534F3CF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36" y="821607"/>
            <a:ext cx="864957" cy="864957"/>
          </a:xfrm>
          <a:prstGeom prst="rect">
            <a:avLst/>
          </a:prstGeom>
        </p:spPr>
      </p:pic>
      <p:pic>
        <p:nvPicPr>
          <p:cNvPr id="14" name="Billede 13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244E1EF1-9636-51FE-2FE9-648E6841B7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6613210" y="821607"/>
            <a:ext cx="882965" cy="879880"/>
          </a:xfrm>
          <a:prstGeom prst="rect">
            <a:avLst/>
          </a:prstGeom>
        </p:spPr>
      </p:pic>
      <p:pic>
        <p:nvPicPr>
          <p:cNvPr id="17" name="Billede 16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0FBC804F-F30F-3509-4A06-8B08677C9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43" y="821607"/>
            <a:ext cx="864957" cy="864957"/>
          </a:xfrm>
          <a:prstGeom prst="rect">
            <a:avLst/>
          </a:prstGeom>
        </p:spPr>
      </p:pic>
      <p:pic>
        <p:nvPicPr>
          <p:cNvPr id="18" name="Billede 17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4979410F-92C7-F7E1-79AB-B817A5147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950" y="821606"/>
            <a:ext cx="864957" cy="864957"/>
          </a:xfrm>
          <a:prstGeom prst="rect">
            <a:avLst/>
          </a:prstGeom>
        </p:spPr>
      </p:pic>
      <p:pic>
        <p:nvPicPr>
          <p:cNvPr id="21" name="Billede 20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B62C9A57-2958-CE33-EA3E-8B49E60F1B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5730245" y="821607"/>
            <a:ext cx="882965" cy="879880"/>
          </a:xfrm>
          <a:prstGeom prst="rect">
            <a:avLst/>
          </a:prstGeom>
        </p:spPr>
      </p:pic>
      <p:pic>
        <p:nvPicPr>
          <p:cNvPr id="22" name="Billede 21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B50B69C0-7CC2-C4FD-9F59-0F4286CD94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7496175" y="1701488"/>
            <a:ext cx="882965" cy="879880"/>
          </a:xfrm>
          <a:prstGeom prst="rect">
            <a:avLst/>
          </a:prstGeom>
        </p:spPr>
      </p:pic>
      <p:pic>
        <p:nvPicPr>
          <p:cNvPr id="23" name="Billede 22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70F55D0B-8F09-5C61-9945-0AB93F7893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36" y="1701488"/>
            <a:ext cx="864957" cy="864957"/>
          </a:xfrm>
          <a:prstGeom prst="rect">
            <a:avLst/>
          </a:prstGeom>
        </p:spPr>
      </p:pic>
      <p:pic>
        <p:nvPicPr>
          <p:cNvPr id="24" name="Billede 23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BA53E0C8-2AC2-C1EE-8046-F45035615B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6613210" y="1701488"/>
            <a:ext cx="882965" cy="879880"/>
          </a:xfrm>
          <a:prstGeom prst="rect">
            <a:avLst/>
          </a:prstGeom>
        </p:spPr>
      </p:pic>
      <p:pic>
        <p:nvPicPr>
          <p:cNvPr id="25" name="Billede 24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95FA0B66-E855-4B50-6F66-9D13123D36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43" y="1701488"/>
            <a:ext cx="864957" cy="864957"/>
          </a:xfrm>
          <a:prstGeom prst="rect">
            <a:avLst/>
          </a:prstGeom>
        </p:spPr>
      </p:pic>
      <p:pic>
        <p:nvPicPr>
          <p:cNvPr id="26" name="Billede 25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684E40EC-0DD1-006F-3831-7151BF4D6F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950" y="1701487"/>
            <a:ext cx="864957" cy="864957"/>
          </a:xfrm>
          <a:prstGeom prst="rect">
            <a:avLst/>
          </a:prstGeom>
        </p:spPr>
      </p:pic>
      <p:pic>
        <p:nvPicPr>
          <p:cNvPr id="27" name="Billede 26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B8800228-1ADA-3767-4442-1450A096C5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5730245" y="1701488"/>
            <a:ext cx="882965" cy="879880"/>
          </a:xfrm>
          <a:prstGeom prst="rect">
            <a:avLst/>
          </a:prstGeom>
        </p:spPr>
      </p:pic>
      <p:pic>
        <p:nvPicPr>
          <p:cNvPr id="28" name="Billede 27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9DEB1593-5BF2-8ED1-5AE3-05A1D3CD2E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7496175" y="2581368"/>
            <a:ext cx="882965" cy="879880"/>
          </a:xfrm>
          <a:prstGeom prst="rect">
            <a:avLst/>
          </a:prstGeom>
        </p:spPr>
      </p:pic>
      <p:pic>
        <p:nvPicPr>
          <p:cNvPr id="29" name="Billede 28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42522F80-AE58-712A-0D5F-6CE94BA5D9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536" y="2581368"/>
            <a:ext cx="864957" cy="864957"/>
          </a:xfrm>
          <a:prstGeom prst="rect">
            <a:avLst/>
          </a:prstGeom>
        </p:spPr>
      </p:pic>
      <p:pic>
        <p:nvPicPr>
          <p:cNvPr id="30" name="Billede 29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A9B751F3-C665-35A3-614B-ED6AC7E874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6613210" y="2581368"/>
            <a:ext cx="882965" cy="879880"/>
          </a:xfrm>
          <a:prstGeom prst="rect">
            <a:avLst/>
          </a:prstGeom>
        </p:spPr>
      </p:pic>
      <p:pic>
        <p:nvPicPr>
          <p:cNvPr id="31" name="Billede 30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6CFA4490-3AC8-FDAD-4EDD-A6E6900FD9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43" y="2581368"/>
            <a:ext cx="864957" cy="864957"/>
          </a:xfrm>
          <a:prstGeom prst="rect">
            <a:avLst/>
          </a:prstGeom>
        </p:spPr>
      </p:pic>
      <p:pic>
        <p:nvPicPr>
          <p:cNvPr id="32" name="Billede 31" descr="Et billede, der indeholder tekst, Rektangel&#10;&#10;Automatisk genereret beskrivelse">
            <a:extLst>
              <a:ext uri="{FF2B5EF4-FFF2-40B4-BE49-F238E27FC236}">
                <a16:creationId xmlns:a16="http://schemas.microsoft.com/office/drawing/2014/main" id="{1962E243-01F9-0E39-D6CD-E5A620DF7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950" y="2581367"/>
            <a:ext cx="864957" cy="864957"/>
          </a:xfrm>
          <a:prstGeom prst="rect">
            <a:avLst/>
          </a:prstGeom>
        </p:spPr>
      </p:pic>
      <p:pic>
        <p:nvPicPr>
          <p:cNvPr id="33" name="Billede 32" descr="Et billede, der indeholder Rektangel, grå&#10;&#10;Automatisk genereret beskrivelse">
            <a:extLst>
              <a:ext uri="{FF2B5EF4-FFF2-40B4-BE49-F238E27FC236}">
                <a16:creationId xmlns:a16="http://schemas.microsoft.com/office/drawing/2014/main" id="{D45BB118-49D4-B7E8-0ED4-D54628D52A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t="8172" r="8030" b="7392"/>
          <a:stretch/>
        </p:blipFill>
        <p:spPr>
          <a:xfrm>
            <a:off x="5730245" y="2581368"/>
            <a:ext cx="882965" cy="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37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ED236-5A53-DCDC-CDB6-7EDD47FE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55D22B3-B8C6-EC9C-3F71-4F1992FDDE75}"/>
              </a:ext>
            </a:extLst>
          </p:cNvPr>
          <p:cNvSpPr txBox="1"/>
          <p:nvPr/>
        </p:nvSpPr>
        <p:spPr>
          <a:xfrm>
            <a:off x="476250" y="447675"/>
            <a:ext cx="4171950" cy="19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Køkkenindretning / renoverede boliger</a:t>
            </a: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På baggrund af åbent hus arrangementet, uddybning omkring køkkenindretning med et supplerende beboertilvalg for de </a:t>
            </a:r>
            <a:r>
              <a:rPr lang="da-DK" sz="1600" u="sng" dirty="0">
                <a:solidFill>
                  <a:schemeClr val="accent2"/>
                </a:solidFill>
                <a:ea typeface="Verdana" panose="020B0604030504040204" pitchFamily="34" charset="0"/>
              </a:rPr>
              <a:t>renoverede</a:t>
            </a: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 boliger: </a:t>
            </a:r>
          </a:p>
          <a:p>
            <a:pPr>
              <a:lnSpc>
                <a:spcPct val="97000"/>
              </a:lnSpc>
              <a:spcBef>
                <a:spcPts val="600"/>
              </a:spcBef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</p:txBody>
      </p:sp>
      <p:pic>
        <p:nvPicPr>
          <p:cNvPr id="7" name="Billede 6" descr="Et billede, der indeholder indendørs, Husholdningsapparater, vask, Snedkerarbejde&#10;&#10;Automatisk genereret beskrivelse">
            <a:extLst>
              <a:ext uri="{FF2B5EF4-FFF2-40B4-BE49-F238E27FC236}">
                <a16:creationId xmlns:a16="http://schemas.microsoft.com/office/drawing/2014/main" id="{9FAA4DF8-20DA-85C2-E7C2-523714A845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04" y="579144"/>
            <a:ext cx="5859363" cy="61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3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udendørs, sky, træ, græs&#10;&#10;Automatisk genereret beskrivelse">
            <a:extLst>
              <a:ext uri="{FF2B5EF4-FFF2-40B4-BE49-F238E27FC236}">
                <a16:creationId xmlns:a16="http://schemas.microsoft.com/office/drawing/2014/main" id="{CAAF6206-E682-259C-DB59-3E03167878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4AD7A97-5465-16A3-5538-08887655E13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45384" y="378373"/>
            <a:ext cx="4501232" cy="731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dirty="0">
                <a:solidFill>
                  <a:schemeClr val="accent1"/>
                </a:solidFill>
                <a:latin typeface="+mn-lt"/>
                <a:ea typeface="Verdana" panose="020B0604030504040204" pitchFamily="34" charset="0"/>
              </a:rPr>
              <a:t>VELKOMMEN</a:t>
            </a:r>
          </a:p>
        </p:txBody>
      </p:sp>
    </p:spTree>
    <p:extLst>
      <p:ext uri="{BB962C8B-B14F-4D97-AF65-F5344CB8AC3E}">
        <p14:creationId xmlns:p14="http://schemas.microsoft.com/office/powerpoint/2010/main" val="134298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C247C-E6D9-03FB-0076-A4F9C2D37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859FEB71-51BD-D8FC-64AF-D00B5658FEC2}"/>
              </a:ext>
            </a:extLst>
          </p:cNvPr>
          <p:cNvSpPr txBox="1"/>
          <p:nvPr/>
        </p:nvSpPr>
        <p:spPr>
          <a:xfrm>
            <a:off x="476250" y="447675"/>
            <a:ext cx="4171950" cy="476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Køkkenindretning / renoverede boliger</a:t>
            </a: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Uddrag fra Bygningsreglementet 2018:</a:t>
            </a: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§ 202 Køkkener skal der være plads til, at køkkenarbejde kan foregå på en hensigtsmæssig og betryggende måde. Kravet kan opfyldes ved, at:</a:t>
            </a: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Der ud for arbejdspladser og opbevaringspladser er en fri afstand på mindst 1,10 m.</a:t>
            </a: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I rum med skråt loft kan kravet opfyldes med en fri højde på mindst 2,10 m ved forkant af arbejdspladser og opbevaringspladser.</a:t>
            </a:r>
          </a:p>
        </p:txBody>
      </p:sp>
      <p:pic>
        <p:nvPicPr>
          <p:cNvPr id="4" name="Billede 3" descr="Et billede, der indeholder skærmbillede, diagram, Rektangel, kvadratisk&#10;&#10;Automatisk genereret beskrivelse">
            <a:extLst>
              <a:ext uri="{FF2B5EF4-FFF2-40B4-BE49-F238E27FC236}">
                <a16:creationId xmlns:a16="http://schemas.microsoft.com/office/drawing/2014/main" id="{55360658-6D8C-2ED0-705D-C273DF167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14233"/>
          <a:stretch/>
        </p:blipFill>
        <p:spPr>
          <a:xfrm rot="5400000">
            <a:off x="5891120" y="922361"/>
            <a:ext cx="4768295" cy="434546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C8D44C1-181A-8614-CCC8-E88306A56907}"/>
              </a:ext>
            </a:extLst>
          </p:cNvPr>
          <p:cNvSpPr txBox="1"/>
          <p:nvPr/>
        </p:nvSpPr>
        <p:spPr>
          <a:xfrm>
            <a:off x="6411928" y="5962851"/>
            <a:ext cx="2659382" cy="5373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7000"/>
              </a:lnSpc>
            </a:pPr>
            <a:r>
              <a:rPr lang="da-DK" noProof="0" dirty="0">
                <a:solidFill>
                  <a:schemeClr val="accent1"/>
                </a:solidFill>
                <a:latin typeface="+mn-lt"/>
              </a:rPr>
              <a:t>”Køkkentrekanten”</a:t>
            </a:r>
          </a:p>
          <a:p>
            <a:pPr algn="l">
              <a:lnSpc>
                <a:spcPct val="97000"/>
              </a:lnSpc>
            </a:pPr>
            <a:r>
              <a:rPr lang="da-DK" sz="1400" dirty="0">
                <a:solidFill>
                  <a:schemeClr val="accent2"/>
                </a:solidFill>
              </a:rPr>
              <a:t>Optimal mellem 3,6 og 6,6 meter</a:t>
            </a:r>
            <a:r>
              <a:rPr lang="da-DK" noProof="0" dirty="0">
                <a:solidFill>
                  <a:schemeClr val="accent1"/>
                </a:solidFill>
                <a:latin typeface="+mn-lt"/>
              </a:rPr>
              <a:t> 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4D23501-F668-A20D-A8A0-14C7F5EA3EB6}"/>
              </a:ext>
            </a:extLst>
          </p:cNvPr>
          <p:cNvSpPr txBox="1"/>
          <p:nvPr/>
        </p:nvSpPr>
        <p:spPr>
          <a:xfrm rot="16200000">
            <a:off x="10133325" y="1223404"/>
            <a:ext cx="1567737" cy="1791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97000"/>
              </a:lnSpc>
            </a:pPr>
            <a:r>
              <a:rPr lang="da-DK" sz="1200" noProof="0" dirty="0">
                <a:solidFill>
                  <a:schemeClr val="accent2"/>
                </a:solidFill>
                <a:latin typeface="+mn-lt"/>
              </a:rPr>
              <a:t>Kilde: </a:t>
            </a:r>
            <a:r>
              <a:rPr lang="da-DK" sz="1200" dirty="0">
                <a:solidFill>
                  <a:schemeClr val="accent2"/>
                </a:solidFill>
              </a:rPr>
              <a:t>v</a:t>
            </a:r>
            <a:r>
              <a:rPr lang="da-DK" sz="1200" noProof="0" dirty="0">
                <a:solidFill>
                  <a:schemeClr val="accent2"/>
                </a:solidFill>
                <a:latin typeface="+mn-lt"/>
              </a:rPr>
              <a:t>ordingborg.com</a:t>
            </a:r>
          </a:p>
        </p:txBody>
      </p:sp>
    </p:spTree>
    <p:extLst>
      <p:ext uri="{BB962C8B-B14F-4D97-AF65-F5344CB8AC3E}">
        <p14:creationId xmlns:p14="http://schemas.microsoft.com/office/powerpoint/2010/main" val="405392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diagram, Plan, Teknisk tegning&#10;&#10;Automatisk genereret beskrivelse">
            <a:extLst>
              <a:ext uri="{FF2B5EF4-FFF2-40B4-BE49-F238E27FC236}">
                <a16:creationId xmlns:a16="http://schemas.microsoft.com/office/drawing/2014/main" id="{C0DE6BCE-A8EE-6F4C-4240-A8144C84C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791"/>
          <a:stretch/>
        </p:blipFill>
        <p:spPr>
          <a:xfrm rot="16200000">
            <a:off x="3145332" y="-1271908"/>
            <a:ext cx="5563199" cy="900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58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632819-381E-6746-D9E1-725A04770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619999"/>
            <a:ext cx="6830192" cy="4820557"/>
          </a:xfrm>
        </p:spPr>
        <p:txBody>
          <a:bodyPr/>
          <a:lstStyle/>
          <a:p>
            <a:r>
              <a:rPr lang="da-DK" sz="2000" dirty="0"/>
              <a:t>Hvad koster helhedsplanen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Budget 579.429.162 Kr.  (353.268.860 skema A)</a:t>
            </a:r>
          </a:p>
          <a:p>
            <a:endParaRPr lang="da-DK" sz="2000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112EEEC-0D45-AEB9-4F6C-C733794C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281278"/>
            <a:ext cx="11218663" cy="556592"/>
          </a:xfrm>
        </p:spPr>
        <p:txBody>
          <a:bodyPr/>
          <a:lstStyle/>
          <a:p>
            <a:r>
              <a:rPr lang="da-DK" dirty="0"/>
              <a:t>Økonomi</a:t>
            </a:r>
            <a:r>
              <a:rPr lang="da-DK" sz="3600" dirty="0"/>
              <a:t> </a:t>
            </a:r>
            <a:r>
              <a:rPr lang="da-DK" sz="2400" b="0" dirty="0"/>
              <a:t>– Skema B</a:t>
            </a:r>
          </a:p>
        </p:txBody>
      </p:sp>
    </p:spTree>
    <p:extLst>
      <p:ext uri="{BB962C8B-B14F-4D97-AF65-F5344CB8AC3E}">
        <p14:creationId xmlns:p14="http://schemas.microsoft.com/office/powerpoint/2010/main" val="4057365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A2147-228F-BF4D-9141-8EBBD5628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EB7B47-9025-7DFD-6A0F-979CB8321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619999"/>
            <a:ext cx="6830192" cy="4820557"/>
          </a:xfrm>
        </p:spPr>
        <p:txBody>
          <a:bodyPr/>
          <a:lstStyle/>
          <a:p>
            <a:r>
              <a:rPr lang="da-DK" sz="2000" dirty="0"/>
              <a:t>Hvad koster helhedsplanen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Budget 579.429.162 Kr.  (353.268.860 skema A)</a:t>
            </a:r>
          </a:p>
          <a:p>
            <a:endParaRPr lang="da-DK" sz="2000" dirty="0"/>
          </a:p>
          <a:p>
            <a:r>
              <a:rPr lang="da-DK" sz="2000" dirty="0"/>
              <a:t>Hvor kommer finansieringen fra?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711F7CB-1AEE-849A-E66B-506A1D2FD45B}"/>
              </a:ext>
            </a:extLst>
          </p:cNvPr>
          <p:cNvSpPr txBox="1">
            <a:spLocks/>
          </p:cNvSpPr>
          <p:nvPr/>
        </p:nvSpPr>
        <p:spPr>
          <a:xfrm>
            <a:off x="431999" y="281278"/>
            <a:ext cx="11218663" cy="556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Økonomi</a:t>
            </a:r>
            <a:r>
              <a:rPr lang="da-DK" sz="3600"/>
              <a:t> </a:t>
            </a:r>
            <a:r>
              <a:rPr lang="da-DK" sz="2400" b="0"/>
              <a:t>– Skema B</a:t>
            </a:r>
            <a:endParaRPr lang="da-DK" sz="2400" b="0" dirty="0"/>
          </a:p>
        </p:txBody>
      </p:sp>
    </p:spTree>
    <p:extLst>
      <p:ext uri="{BB962C8B-B14F-4D97-AF65-F5344CB8AC3E}">
        <p14:creationId xmlns:p14="http://schemas.microsoft.com/office/powerpoint/2010/main" val="2621326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E65FA-2AC8-72F3-125F-13B6A5C7A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DE99B38-96BC-3788-7E51-5F943ADB7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619999"/>
            <a:ext cx="6830192" cy="4820557"/>
          </a:xfrm>
        </p:spPr>
        <p:txBody>
          <a:bodyPr/>
          <a:lstStyle/>
          <a:p>
            <a:r>
              <a:rPr lang="da-DK" sz="2000" dirty="0"/>
              <a:t>Hvad koster helhedsplanen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Budget 579.429.162 Kr.  (353.268.860 skema A)</a:t>
            </a:r>
          </a:p>
          <a:p>
            <a:endParaRPr lang="da-DK" sz="2000" dirty="0"/>
          </a:p>
          <a:p>
            <a:r>
              <a:rPr lang="da-DK" sz="2000" dirty="0"/>
              <a:t>Hvor kommer finansieringen fra?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Støtte fra Landsbyggefonden via forskellige ordninger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E19198C-4078-DACD-5F6C-3B95319C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281278"/>
            <a:ext cx="11218663" cy="556592"/>
          </a:xfrm>
        </p:spPr>
        <p:txBody>
          <a:bodyPr/>
          <a:lstStyle/>
          <a:p>
            <a:r>
              <a:rPr lang="da-DK" dirty="0"/>
              <a:t>Økonomi</a:t>
            </a:r>
            <a:r>
              <a:rPr lang="da-DK" sz="3600" dirty="0"/>
              <a:t> </a:t>
            </a:r>
            <a:r>
              <a:rPr lang="da-DK" sz="2400" b="0" dirty="0"/>
              <a:t>– Skema B</a:t>
            </a:r>
          </a:p>
        </p:txBody>
      </p:sp>
    </p:spTree>
    <p:extLst>
      <p:ext uri="{BB962C8B-B14F-4D97-AF65-F5344CB8AC3E}">
        <p14:creationId xmlns:p14="http://schemas.microsoft.com/office/powerpoint/2010/main" val="2212096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355DD-984D-4B42-0E14-8887B634D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DEE7FA-2020-0419-93A9-DBE0D6C45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619999"/>
            <a:ext cx="6830192" cy="4820557"/>
          </a:xfrm>
        </p:spPr>
        <p:txBody>
          <a:bodyPr/>
          <a:lstStyle/>
          <a:p>
            <a:r>
              <a:rPr lang="da-DK" sz="2000" dirty="0"/>
              <a:t>Hvad koster helhedsplanen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Budget 579.429.162 Kr.  (353.268.860 skema A)</a:t>
            </a:r>
          </a:p>
          <a:p>
            <a:endParaRPr lang="da-DK" sz="2000" dirty="0"/>
          </a:p>
          <a:p>
            <a:r>
              <a:rPr lang="da-DK" sz="2000" dirty="0"/>
              <a:t>Hvor kommer finansieringen fra?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Støtte fra Landsbyggefonden via forskellige ordninger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Støtte fra SAB trækningsretmidler med 35 mio. kr.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3B92C39-1E87-38E6-BB11-2ADB7A5B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281278"/>
            <a:ext cx="11218663" cy="556592"/>
          </a:xfrm>
        </p:spPr>
        <p:txBody>
          <a:bodyPr/>
          <a:lstStyle/>
          <a:p>
            <a:r>
              <a:rPr lang="da-DK" dirty="0"/>
              <a:t>Økonomi</a:t>
            </a:r>
            <a:r>
              <a:rPr lang="da-DK" sz="3600" dirty="0"/>
              <a:t> </a:t>
            </a:r>
            <a:r>
              <a:rPr lang="da-DK" sz="2400" b="0" dirty="0"/>
              <a:t>– Skema B</a:t>
            </a:r>
          </a:p>
        </p:txBody>
      </p:sp>
    </p:spTree>
    <p:extLst>
      <p:ext uri="{BB962C8B-B14F-4D97-AF65-F5344CB8AC3E}">
        <p14:creationId xmlns:p14="http://schemas.microsoft.com/office/powerpoint/2010/main" val="1199558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248C6-B1A9-F047-7F7A-5A3F85A8A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B80658-B47F-8D2B-F052-6FA5135CE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619999"/>
            <a:ext cx="6830192" cy="4820557"/>
          </a:xfrm>
        </p:spPr>
        <p:txBody>
          <a:bodyPr/>
          <a:lstStyle/>
          <a:p>
            <a:r>
              <a:rPr lang="da-DK" sz="2000" dirty="0"/>
              <a:t>Hvad koster helhedsplanen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Budget 579.429.162 Kr.  (353.268.860 skema A)</a:t>
            </a:r>
          </a:p>
          <a:p>
            <a:endParaRPr lang="da-DK" sz="2000" dirty="0"/>
          </a:p>
          <a:p>
            <a:r>
              <a:rPr lang="da-DK" sz="2000" dirty="0"/>
              <a:t>Hvor kommer finansieringen fra?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Støtte fra Landsbyggefonden via forskellige ordninger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Støtte fra SAB trækningsretmidler med 35 mio. kr.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Frie henlæggelsesmidler fra afd. 39 mio. kr.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47958F3-7182-AE6D-AFE9-5181B1034B86}"/>
              </a:ext>
            </a:extLst>
          </p:cNvPr>
          <p:cNvSpPr txBox="1">
            <a:spLocks/>
          </p:cNvSpPr>
          <p:nvPr/>
        </p:nvSpPr>
        <p:spPr>
          <a:xfrm>
            <a:off x="431999" y="281278"/>
            <a:ext cx="11218663" cy="556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Økonomi</a:t>
            </a:r>
            <a:r>
              <a:rPr lang="da-DK" sz="3600"/>
              <a:t> </a:t>
            </a:r>
            <a:r>
              <a:rPr lang="da-DK" sz="2400" b="0"/>
              <a:t>– Skema B</a:t>
            </a:r>
            <a:endParaRPr lang="da-DK" sz="2400" b="0" dirty="0"/>
          </a:p>
        </p:txBody>
      </p:sp>
    </p:spTree>
    <p:extLst>
      <p:ext uri="{BB962C8B-B14F-4D97-AF65-F5344CB8AC3E}">
        <p14:creationId xmlns:p14="http://schemas.microsoft.com/office/powerpoint/2010/main" val="1505796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A9667-14A7-58DB-9D7E-D4570CEC4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23C4E41-BC9A-B018-4233-0DBD1D05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619999"/>
            <a:ext cx="6830192" cy="4820557"/>
          </a:xfrm>
        </p:spPr>
        <p:txBody>
          <a:bodyPr/>
          <a:lstStyle/>
          <a:p>
            <a:r>
              <a:rPr lang="da-DK" sz="2000" dirty="0"/>
              <a:t>Hvad koster helhedsplanen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Budget 579.429.162 Kr.  (353.268.860 skema A)</a:t>
            </a:r>
          </a:p>
          <a:p>
            <a:endParaRPr lang="da-DK" sz="2000" dirty="0"/>
          </a:p>
          <a:p>
            <a:r>
              <a:rPr lang="da-DK" sz="2000" dirty="0"/>
              <a:t>Hvor kommer finansieringen fra?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Støtte fra Landsbyggefonden via forskellige ordninger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Støtte fra SAB trækningsretmidler med 35 mio. kr.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Frie henlæggelsesmidler fra afd. 39 mio. kr.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000" dirty="0"/>
              <a:t>Der er budgetteret med 6 % i rente til realkreditlån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62AFA14-D9D1-8E31-8CC3-95CA2F61C858}"/>
              </a:ext>
            </a:extLst>
          </p:cNvPr>
          <p:cNvSpPr txBox="1">
            <a:spLocks/>
          </p:cNvSpPr>
          <p:nvPr/>
        </p:nvSpPr>
        <p:spPr>
          <a:xfrm>
            <a:off x="431999" y="281278"/>
            <a:ext cx="11218663" cy="556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Økonomi</a:t>
            </a:r>
            <a:r>
              <a:rPr lang="da-DK" sz="3600"/>
              <a:t> </a:t>
            </a:r>
            <a:r>
              <a:rPr lang="da-DK" sz="2400" b="0"/>
              <a:t>– Skema B</a:t>
            </a:r>
            <a:endParaRPr lang="da-DK" sz="2400" b="0" dirty="0"/>
          </a:p>
        </p:txBody>
      </p:sp>
    </p:spTree>
    <p:extLst>
      <p:ext uri="{BB962C8B-B14F-4D97-AF65-F5344CB8AC3E}">
        <p14:creationId xmlns:p14="http://schemas.microsoft.com/office/powerpoint/2010/main" val="470114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05DCA-DA08-8373-4F63-0EBF00F74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118607"/>
            <a:ext cx="11218663" cy="723569"/>
          </a:xfrm>
        </p:spPr>
        <p:txBody>
          <a:bodyPr/>
          <a:lstStyle/>
          <a:p>
            <a:r>
              <a:rPr lang="da-DK" dirty="0"/>
              <a:t>Økonomi</a:t>
            </a:r>
            <a:r>
              <a:rPr lang="da-DK" sz="3600" dirty="0"/>
              <a:t> </a:t>
            </a:r>
            <a:r>
              <a:rPr lang="da-DK" sz="2400" b="0" dirty="0"/>
              <a:t>- Finansiering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144A6E-BD31-3437-11F6-8A69B75FC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/>
              <a:t>Finansiering</a:t>
            </a:r>
            <a:r>
              <a:rPr lang="da-DK" dirty="0"/>
              <a:t> :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A79FC43-2012-1DEF-8AFA-FFAD7CCF8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18" y="2618836"/>
            <a:ext cx="11123961" cy="32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94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BDFCF-1020-903A-900F-2D080A50A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280139"/>
            <a:ext cx="11218663" cy="549889"/>
          </a:xfrm>
        </p:spPr>
        <p:txBody>
          <a:bodyPr/>
          <a:lstStyle/>
          <a:p>
            <a:r>
              <a:rPr lang="da-DK" dirty="0"/>
              <a:t>Økonomi</a:t>
            </a:r>
            <a:r>
              <a:rPr lang="da-DK" sz="3600" dirty="0"/>
              <a:t> </a:t>
            </a:r>
            <a:r>
              <a:rPr lang="da-DK" sz="2400" b="0" dirty="0"/>
              <a:t>- huslejekonsekvens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04F65A-FC9E-E1F4-84E5-85A4A093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005289"/>
            <a:ext cx="9588301" cy="5121191"/>
          </a:xfrm>
        </p:spPr>
        <p:txBody>
          <a:bodyPr/>
          <a:lstStyle/>
          <a:p>
            <a:r>
              <a:rPr lang="da-DK" sz="1400" dirty="0"/>
              <a:t>Projektet vil medføre et huslejeniveau på 1.130 kr. pr. m2/år. </a:t>
            </a:r>
          </a:p>
          <a:p>
            <a:r>
              <a:rPr lang="da-DK" sz="1400" dirty="0"/>
              <a:t>Dette svarer til en gennemsnitlig lejestigning på 26,70 % i forhold til i dag, hvor huslejeniveauet er på 892 kr. pr. m2/år.</a:t>
            </a:r>
          </a:p>
          <a:p>
            <a:pPr>
              <a:lnSpc>
                <a:spcPct val="100000"/>
              </a:lnSpc>
            </a:pPr>
            <a:endParaRPr lang="da-DK" sz="1400" dirty="0"/>
          </a:p>
          <a:p>
            <a:r>
              <a:rPr lang="da-DK" sz="1400" dirty="0"/>
              <a:t> </a:t>
            </a:r>
            <a:r>
              <a:rPr lang="da-DK" sz="1400" u="sng" dirty="0"/>
              <a:t>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43378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7B230-EB62-C6EB-367A-752EA18D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337625"/>
            <a:ext cx="11218663" cy="506437"/>
          </a:xfrm>
        </p:spPr>
        <p:txBody>
          <a:bodyPr/>
          <a:lstStyle/>
          <a:p>
            <a:r>
              <a:rPr lang="da-DK" dirty="0"/>
              <a:t>Deltager for informationsmødet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81DEAF-6BF8-4D8F-B8A6-41F268647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a-DK" sz="2000" dirty="0"/>
              <a:t>Louise Lind, Kundechef KAB</a:t>
            </a:r>
          </a:p>
          <a:p>
            <a:pPr>
              <a:lnSpc>
                <a:spcPct val="150000"/>
              </a:lnSpc>
            </a:pPr>
            <a:r>
              <a:rPr lang="da-DK" sz="2000" dirty="0"/>
              <a:t>Michael Lund, Driftschef KAB</a:t>
            </a:r>
          </a:p>
          <a:p>
            <a:pPr>
              <a:lnSpc>
                <a:spcPct val="150000"/>
              </a:lnSpc>
            </a:pPr>
            <a:r>
              <a:rPr lang="da-DK" sz="2000" dirty="0"/>
              <a:t>Peter Stagaard, seniorprojektleder KAB</a:t>
            </a:r>
          </a:p>
          <a:p>
            <a:pPr>
              <a:lnSpc>
                <a:spcPct val="150000"/>
              </a:lnSpc>
            </a:pPr>
            <a:r>
              <a:rPr lang="da-DK" sz="2000" dirty="0"/>
              <a:t>Kristine Solkær Buskov, genhusningskonsulent KAB</a:t>
            </a:r>
          </a:p>
          <a:p>
            <a:pPr>
              <a:lnSpc>
                <a:spcPct val="150000"/>
              </a:lnSpc>
            </a:pPr>
            <a:r>
              <a:rPr lang="fr-FR" sz="2000" dirty="0"/>
              <a:t>Mille Holm, genhusningskonsulent KAB</a:t>
            </a:r>
            <a:endParaRPr lang="da-DK" sz="2000" dirty="0"/>
          </a:p>
          <a:p>
            <a:pPr>
              <a:lnSpc>
                <a:spcPct val="150000"/>
              </a:lnSpc>
            </a:pPr>
            <a:r>
              <a:rPr lang="da-DK" sz="2000" dirty="0"/>
              <a:t>Lars Lundsfryd Clement  Arkitekt, totalrådgiver, Rørbæk og Møller Arkitekter A/S</a:t>
            </a:r>
          </a:p>
          <a:p>
            <a:pPr>
              <a:lnSpc>
                <a:spcPct val="150000"/>
              </a:lnSpc>
            </a:pPr>
            <a:r>
              <a:rPr lang="da-DK" sz="2000" dirty="0"/>
              <a:t>Per Harding, partner, Ingeniør, underrådgiver </a:t>
            </a:r>
            <a:r>
              <a:rPr lang="da-DK" sz="2000" dirty="0" err="1"/>
              <a:t>Lyngkilde</a:t>
            </a:r>
            <a:endParaRPr lang="da-DK" sz="2000" dirty="0"/>
          </a:p>
          <a:p>
            <a:pPr>
              <a:lnSpc>
                <a:spcPct val="150000"/>
              </a:lnSpc>
            </a:pPr>
            <a:r>
              <a:rPr lang="da-DK" sz="2000" dirty="0"/>
              <a:t>Mikkel Wulff Projektleder, Ingeniør, underrådgiver </a:t>
            </a:r>
            <a:r>
              <a:rPr lang="da-DK" sz="2000" dirty="0" err="1"/>
              <a:t>Lyngkilde</a:t>
            </a:r>
            <a:r>
              <a:rPr lang="da-DK" sz="2000" dirty="0"/>
              <a:t>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57671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9E91D-C69F-BAF3-B5FB-4851BE129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45C37-C117-F72F-784F-B5ECAF1B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249659"/>
            <a:ext cx="11218663" cy="549889"/>
          </a:xfrm>
        </p:spPr>
        <p:txBody>
          <a:bodyPr/>
          <a:lstStyle/>
          <a:p>
            <a:r>
              <a:rPr lang="da-DK" dirty="0"/>
              <a:t>Økonomi</a:t>
            </a:r>
            <a:r>
              <a:rPr lang="da-DK" sz="3600" dirty="0"/>
              <a:t> </a:t>
            </a:r>
            <a:r>
              <a:rPr lang="da-DK" sz="2400" b="0" dirty="0"/>
              <a:t>– Eksempler på huslejekonsekvens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BC38CF-68DE-31FD-62BA-E6CE49975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119589"/>
            <a:ext cx="9588301" cy="5121191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da-DK" sz="1400" u="sng" dirty="0"/>
              <a:t>Boligtype					Før                                 Efter   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b="1" dirty="0"/>
              <a:t>Renoveret</a:t>
            </a:r>
          </a:p>
          <a:p>
            <a:pPr>
              <a:lnSpc>
                <a:spcPct val="100000"/>
              </a:lnSpc>
            </a:pPr>
            <a:r>
              <a:rPr lang="da-DK" sz="1400" dirty="0"/>
              <a:t>Bolig på 54 m²				4.014 kr.                       5.085 kr.</a:t>
            </a:r>
          </a:p>
          <a:p>
            <a:pPr>
              <a:lnSpc>
                <a:spcPct val="100000"/>
              </a:lnSpc>
            </a:pPr>
            <a:r>
              <a:rPr lang="da-DK" sz="1400" dirty="0"/>
              <a:t>Bolig på 70 m²				5.211 kr.                       6.601 kr.</a:t>
            </a:r>
          </a:p>
          <a:p>
            <a:pPr>
              <a:lnSpc>
                <a:spcPct val="100000"/>
              </a:lnSpc>
            </a:pPr>
            <a:r>
              <a:rPr lang="da-DK" sz="1400" b="1" dirty="0"/>
              <a:t>Sammenlagte boliger                                                                                                         </a:t>
            </a:r>
            <a:r>
              <a:rPr lang="da-DK" sz="1400" dirty="0"/>
              <a:t>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lnSpc>
                <a:spcPct val="100000"/>
              </a:lnSpc>
            </a:pPr>
            <a:r>
              <a:rPr lang="da-DK" sz="1400" dirty="0"/>
              <a:t>Bolig på 98   m²						9.200 kr.</a:t>
            </a:r>
          </a:p>
          <a:p>
            <a:pPr>
              <a:lnSpc>
                <a:spcPct val="100000"/>
              </a:lnSpc>
            </a:pPr>
            <a:r>
              <a:rPr lang="da-DK" sz="1400" dirty="0"/>
              <a:t>Bolig på 114 m²					                 10.735 kr. </a:t>
            </a:r>
          </a:p>
          <a:p>
            <a:pPr>
              <a:lnSpc>
                <a:spcPct val="100000"/>
              </a:lnSpc>
            </a:pPr>
            <a:r>
              <a:rPr lang="da-DK" sz="1400" b="1" dirty="0"/>
              <a:t>Tilgængelighedsboliger                                                                                                    </a:t>
            </a:r>
            <a:r>
              <a:rPr lang="da-DK" sz="1400" b="1" u="sng" dirty="0"/>
              <a:t>          </a:t>
            </a:r>
            <a:r>
              <a:rPr lang="da-DK" sz="1400" b="1" dirty="0"/>
              <a:t>        </a:t>
            </a:r>
            <a:r>
              <a:rPr lang="da-DK" sz="1400" b="1" u="sng" dirty="0"/>
              <a:t>              </a:t>
            </a:r>
            <a:r>
              <a:rPr lang="da-DK" sz="1400" b="1" dirty="0"/>
              <a:t>                 </a:t>
            </a:r>
          </a:p>
          <a:p>
            <a:pPr>
              <a:lnSpc>
                <a:spcPct val="100000"/>
              </a:lnSpc>
            </a:pPr>
            <a:r>
              <a:rPr lang="da-DK" sz="1400" dirty="0"/>
              <a:t>Bolig på 71 m²						6.686 kr.</a:t>
            </a:r>
          </a:p>
          <a:p>
            <a:pPr>
              <a:lnSpc>
                <a:spcPct val="100000"/>
              </a:lnSpc>
            </a:pPr>
            <a:r>
              <a:rPr lang="da-DK" sz="1400" dirty="0"/>
              <a:t>Bolig på 84 m²						7.896 kr.</a:t>
            </a:r>
          </a:p>
          <a:p>
            <a:pPr>
              <a:lnSpc>
                <a:spcPct val="100000"/>
              </a:lnSpc>
              <a:buNone/>
            </a:pPr>
            <a:r>
              <a:rPr lang="da-DK" sz="1400" b="1" dirty="0"/>
              <a:t>Tagboliger </a:t>
            </a:r>
            <a:r>
              <a:rPr lang="da-DK" sz="1400" dirty="0"/>
              <a:t>                                                                                                                         </a:t>
            </a:r>
            <a:r>
              <a:rPr lang="da-DK" sz="1400" u="sng" dirty="0"/>
              <a:t>                                         </a:t>
            </a: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/>
              <a:t>Bolig på 58   m² 						6.472 kr.</a:t>
            </a:r>
          </a:p>
          <a:p>
            <a:pPr>
              <a:lnSpc>
                <a:spcPct val="100000"/>
              </a:lnSpc>
            </a:pPr>
            <a:r>
              <a:rPr lang="da-DK" sz="1400" dirty="0"/>
              <a:t>Bolig på 94   m²					                 10.489 kr.</a:t>
            </a:r>
          </a:p>
          <a:p>
            <a:pPr>
              <a:lnSpc>
                <a:spcPct val="100000"/>
              </a:lnSpc>
            </a:pPr>
            <a:endParaRPr lang="da-DK" sz="1400" dirty="0"/>
          </a:p>
          <a:p>
            <a:pPr>
              <a:lnSpc>
                <a:spcPct val="100000"/>
              </a:lnSpc>
            </a:pPr>
            <a:r>
              <a:rPr lang="da-DK" sz="1400" dirty="0"/>
              <a:t>Eksempler på gennemsnitlig månedlig husleje før og efter gennemførsel af Helhedsplanen, ekskl. forbrug.</a:t>
            </a:r>
          </a:p>
          <a:p>
            <a:pPr>
              <a:lnSpc>
                <a:spcPct val="100000"/>
              </a:lnSpc>
            </a:pPr>
            <a:endParaRPr lang="da-DK" sz="1400" dirty="0"/>
          </a:p>
          <a:p>
            <a:pPr>
              <a:lnSpc>
                <a:spcPct val="100000"/>
              </a:lnSpc>
              <a:buNone/>
            </a:pPr>
            <a:r>
              <a:rPr lang="da-DK" sz="1400" dirty="0"/>
              <a:t>Helhedsplanen får driftsstøtte gennem Landsbyggefonden. Støtten aftrappes med 9 kr. pr. m2/år, </a:t>
            </a:r>
          </a:p>
          <a:p>
            <a:pPr>
              <a:lnSpc>
                <a:spcPct val="100000"/>
              </a:lnSpc>
              <a:buNone/>
            </a:pPr>
            <a:r>
              <a:rPr lang="da-DK" sz="1400" dirty="0"/>
              <a:t>fra 2025 tages aftrapningen over driftsbudgettet.</a:t>
            </a:r>
          </a:p>
          <a:p>
            <a:pPr>
              <a:lnSpc>
                <a:spcPct val="100000"/>
              </a:lnSpc>
            </a:pPr>
            <a:endParaRPr lang="da-DK" sz="1400" dirty="0"/>
          </a:p>
          <a:p>
            <a:r>
              <a:rPr lang="da-DK" sz="1400" dirty="0"/>
              <a:t> </a:t>
            </a:r>
            <a:r>
              <a:rPr lang="da-DK" sz="1400" u="sng" dirty="0"/>
              <a:t>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6793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FCEBE-DB10-B27B-9BFD-D44E7CF6F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E1988-8901-F83E-9709-D6C141A64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25" y="322690"/>
            <a:ext cx="11231937" cy="763326"/>
          </a:xfrm>
        </p:spPr>
        <p:txBody>
          <a:bodyPr/>
          <a:lstStyle/>
          <a:p>
            <a:r>
              <a:rPr lang="da-DK" dirty="0"/>
              <a:t>Økonomi </a:t>
            </a:r>
            <a:br>
              <a:rPr lang="da-DK" dirty="0"/>
            </a:br>
            <a:r>
              <a:rPr lang="da-DK" sz="2400" b="0" dirty="0"/>
              <a:t>Finansiering af nødvendige arbejder </a:t>
            </a:r>
            <a:r>
              <a:rPr lang="da-DK" sz="2400" dirty="0">
                <a:solidFill>
                  <a:schemeClr val="accent2"/>
                </a:solidFill>
              </a:rPr>
              <a:t>Uden</a:t>
            </a:r>
            <a:r>
              <a:rPr lang="da-DK" sz="2400" dirty="0"/>
              <a:t> </a:t>
            </a:r>
            <a:r>
              <a:rPr lang="da-DK" sz="2400" b="0" dirty="0"/>
              <a:t>en Helhedsplan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D4802A-682F-0F6F-CAAB-A86A08232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25" y="1333980"/>
            <a:ext cx="11293546" cy="5248706"/>
          </a:xfrm>
        </p:spPr>
        <p:txBody>
          <a:bodyPr/>
          <a:lstStyle/>
          <a:p>
            <a:r>
              <a:rPr lang="da-DK" sz="1600" dirty="0"/>
              <a:t>Behovet for en helhedsplan forsvinder ikke med et nej til et nyt budget. De meste nødvendige renoveringer i Elleparken står lige for døren dvs. </a:t>
            </a:r>
            <a:r>
              <a:rPr lang="da-DK" sz="1600" b="1" dirty="0"/>
              <a:t>Taget og facader er udslidte </a:t>
            </a:r>
            <a:r>
              <a:rPr lang="da-DK" sz="1600" dirty="0"/>
              <a:t>og har her og nu et renoveringsbehov. Samlet huslejepris for renoveringen af tag + facader: </a:t>
            </a:r>
          </a:p>
          <a:p>
            <a:r>
              <a:rPr lang="da-DK" sz="1600" dirty="0"/>
              <a:t>Huslejestigning i alt pr. m2 :</a:t>
            </a:r>
          </a:p>
          <a:p>
            <a:r>
              <a:rPr lang="da-DK" sz="1600" dirty="0"/>
              <a:t>154 mio. kr. fratrukket frie henlæggelser 39 mio. kr. =  115 mio. kr. </a:t>
            </a:r>
          </a:p>
          <a:p>
            <a:r>
              <a:rPr lang="da-DK" sz="1600" dirty="0"/>
              <a:t>115 mio. kr. * 6 % lån = 6.9 mio. kr. hvilket svare til 426 kr./m2 år (ny husleje 1.318 kr./m2)</a:t>
            </a:r>
          </a:p>
          <a:p>
            <a:endParaRPr lang="da-DK" sz="1600" dirty="0"/>
          </a:p>
          <a:p>
            <a:r>
              <a:rPr lang="da-DK" sz="1600" dirty="0"/>
              <a:t>Renoveret  boliger                                                           Før                              </a:t>
            </a:r>
            <a:r>
              <a:rPr lang="da-DK" sz="1600" b="1" dirty="0"/>
              <a:t>Efter uden LBF støtte </a:t>
            </a:r>
            <a:r>
              <a:rPr lang="da-DK" sz="1600" dirty="0"/>
              <a:t>. </a:t>
            </a:r>
          </a:p>
          <a:p>
            <a:r>
              <a:rPr lang="da-DK" sz="1600" dirty="0"/>
              <a:t>Bolig på 54 m2                                                                4.014 kr</a:t>
            </a:r>
            <a:r>
              <a:rPr lang="da-DK" sz="1600" b="1" dirty="0"/>
              <a:t>.                       5.931 kr.</a:t>
            </a:r>
          </a:p>
          <a:p>
            <a:r>
              <a:rPr lang="da-DK" sz="1600" dirty="0"/>
              <a:t>Bolig på 68 m2                                                                4.562 kr.                       </a:t>
            </a:r>
            <a:r>
              <a:rPr lang="da-DK" sz="1600" b="1" dirty="0"/>
              <a:t>7.468 kr. </a:t>
            </a:r>
          </a:p>
          <a:p>
            <a:r>
              <a:rPr lang="da-DK" sz="1600" dirty="0"/>
              <a:t>Bolig på 69 m2                                                                5.129 kr.                       </a:t>
            </a:r>
            <a:r>
              <a:rPr lang="da-DK" sz="1600" b="1" dirty="0"/>
              <a:t>7.578 kr.           </a:t>
            </a:r>
          </a:p>
          <a:p>
            <a:endParaRPr lang="da-DK" sz="1600" b="1" dirty="0"/>
          </a:p>
          <a:p>
            <a:pPr>
              <a:buNone/>
            </a:pPr>
            <a:endParaRPr lang="da-DK" sz="1600" b="1" dirty="0"/>
          </a:p>
          <a:p>
            <a:pPr>
              <a:buNone/>
            </a:pPr>
            <a:r>
              <a:rPr lang="da-DK" sz="1600" b="1" dirty="0"/>
              <a:t>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endParaRPr lang="da-DK" sz="1800" dirty="0"/>
          </a:p>
          <a:p>
            <a:endParaRPr lang="da-DK" dirty="0"/>
          </a:p>
          <a:p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20196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76863-02F0-BE82-5DB7-E25D06DE0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54EE35-A278-8E77-501C-53FF4F7DB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25" y="322690"/>
            <a:ext cx="11231937" cy="763326"/>
          </a:xfrm>
        </p:spPr>
        <p:txBody>
          <a:bodyPr/>
          <a:lstStyle/>
          <a:p>
            <a:r>
              <a:rPr lang="da-DK" dirty="0"/>
              <a:t>Økonomi </a:t>
            </a:r>
            <a:br>
              <a:rPr lang="da-DK" dirty="0"/>
            </a:br>
            <a:r>
              <a:rPr lang="da-DK" sz="2400" b="0" dirty="0"/>
              <a:t>Finansiering af nødvendige arbejder </a:t>
            </a:r>
            <a:r>
              <a:rPr lang="da-DK" sz="2400" dirty="0">
                <a:solidFill>
                  <a:schemeClr val="accent2"/>
                </a:solidFill>
              </a:rPr>
              <a:t>Uden</a:t>
            </a:r>
            <a:r>
              <a:rPr lang="da-DK" sz="2400" dirty="0"/>
              <a:t> </a:t>
            </a:r>
            <a:r>
              <a:rPr lang="da-DK" sz="2400" b="0" dirty="0"/>
              <a:t>en Helhedsplan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1132BB-8DC5-AC30-4C0B-F8897F85F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25" y="1333980"/>
            <a:ext cx="11293546" cy="5248706"/>
          </a:xfrm>
        </p:spPr>
        <p:txBody>
          <a:bodyPr/>
          <a:lstStyle/>
          <a:p>
            <a:r>
              <a:rPr lang="da-DK" sz="1600" dirty="0"/>
              <a:t>Behovet for en helhedsplan forsvinder ikke med et nej til et nyt budget. De meste nødvendige renoveringer i Elleparken står lige for døren dvs. </a:t>
            </a:r>
            <a:r>
              <a:rPr lang="da-DK" sz="1600" b="1" dirty="0"/>
              <a:t>Taget og facader er udslidte </a:t>
            </a:r>
            <a:r>
              <a:rPr lang="da-DK" sz="1600" dirty="0"/>
              <a:t>og har her og nu et renoveringsbehov. Samlet huslejepris for renoveringen af tag + facader: </a:t>
            </a:r>
          </a:p>
          <a:p>
            <a:r>
              <a:rPr lang="da-DK" sz="1600" dirty="0"/>
              <a:t>Huslejestigning i alt pr. m2 :</a:t>
            </a:r>
          </a:p>
          <a:p>
            <a:r>
              <a:rPr lang="da-DK" sz="1600" dirty="0"/>
              <a:t>154 mio. kr. fratrukket frie henlæggelser 39 mio. kr. =  115 mio. kr. </a:t>
            </a:r>
          </a:p>
          <a:p>
            <a:r>
              <a:rPr lang="da-DK" sz="1600" dirty="0"/>
              <a:t>115 mio. kr. * 6 % lån = 6.9 mio. kr. hvilket svare til 426 kr./m2 år (ny husleje 1.318 kr./m2)</a:t>
            </a:r>
          </a:p>
          <a:p>
            <a:endParaRPr lang="da-DK" sz="1600" dirty="0"/>
          </a:p>
          <a:p>
            <a:r>
              <a:rPr lang="da-DK" sz="1600" dirty="0"/>
              <a:t>Renoveret  boliger                                                           Før                              </a:t>
            </a:r>
            <a:r>
              <a:rPr lang="da-DK" sz="1600" b="1" dirty="0"/>
              <a:t>Efter uden LBF støtte </a:t>
            </a:r>
            <a:r>
              <a:rPr lang="da-DK" sz="1600" dirty="0"/>
              <a:t>. </a:t>
            </a:r>
          </a:p>
          <a:p>
            <a:r>
              <a:rPr lang="da-DK" sz="1600" dirty="0"/>
              <a:t>Bolig på 54 m2                                                                4.014 kr</a:t>
            </a:r>
            <a:r>
              <a:rPr lang="da-DK" sz="1600" b="1" dirty="0"/>
              <a:t>.                       5.931 kr.</a:t>
            </a:r>
          </a:p>
          <a:p>
            <a:r>
              <a:rPr lang="da-DK" sz="1600" dirty="0"/>
              <a:t>Bolig på 68 m2                                                                4.562 kr.                       </a:t>
            </a:r>
            <a:r>
              <a:rPr lang="da-DK" sz="1600" b="1" dirty="0"/>
              <a:t>7.468 kr. </a:t>
            </a:r>
          </a:p>
          <a:p>
            <a:r>
              <a:rPr lang="da-DK" sz="1600" dirty="0"/>
              <a:t>Bolig på 69 m2                                                                5.129 kr.                       </a:t>
            </a:r>
            <a:r>
              <a:rPr lang="da-DK" sz="1600" b="1" dirty="0"/>
              <a:t>7.578 kr.           </a:t>
            </a:r>
          </a:p>
          <a:p>
            <a:endParaRPr lang="da-DK" sz="1600" b="1" dirty="0"/>
          </a:p>
          <a:p>
            <a:pPr>
              <a:buNone/>
            </a:pPr>
            <a:r>
              <a:rPr lang="da-DK" sz="1600" b="1" dirty="0"/>
              <a:t>Samtidig får man ikke udskiftet følgende: * Nyt Bad + køkken</a:t>
            </a:r>
          </a:p>
          <a:p>
            <a:pPr>
              <a:buNone/>
            </a:pPr>
            <a:endParaRPr lang="da-DK" sz="1600" b="1" dirty="0"/>
          </a:p>
          <a:p>
            <a:pPr>
              <a:buNone/>
            </a:pPr>
            <a:r>
              <a:rPr lang="da-DK" sz="1600" b="1" dirty="0"/>
              <a:t>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endParaRPr lang="da-DK" sz="1800" dirty="0"/>
          </a:p>
          <a:p>
            <a:endParaRPr lang="da-DK" dirty="0"/>
          </a:p>
          <a:p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06997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6F5B-ED01-BC56-F68B-6B9E0B8A4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F2F8A-9436-1C1C-5E08-1D89AEEE3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25" y="322690"/>
            <a:ext cx="11231937" cy="763326"/>
          </a:xfrm>
        </p:spPr>
        <p:txBody>
          <a:bodyPr/>
          <a:lstStyle/>
          <a:p>
            <a:r>
              <a:rPr lang="da-DK" dirty="0"/>
              <a:t>Økonomi </a:t>
            </a:r>
            <a:br>
              <a:rPr lang="da-DK" dirty="0"/>
            </a:br>
            <a:r>
              <a:rPr lang="da-DK" sz="2400" b="0" dirty="0"/>
              <a:t>Finansiering af nødvendige arbejder </a:t>
            </a:r>
            <a:r>
              <a:rPr lang="da-DK" sz="2400" dirty="0">
                <a:solidFill>
                  <a:schemeClr val="accent2"/>
                </a:solidFill>
              </a:rPr>
              <a:t>Uden</a:t>
            </a:r>
            <a:r>
              <a:rPr lang="da-DK" sz="2400" dirty="0"/>
              <a:t> </a:t>
            </a:r>
            <a:r>
              <a:rPr lang="da-DK" sz="2400" b="0" dirty="0"/>
              <a:t>en Helhedsplan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AFB920-8D57-DA11-9A5D-3FCFF2253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25" y="1333980"/>
            <a:ext cx="11293546" cy="5248706"/>
          </a:xfrm>
        </p:spPr>
        <p:txBody>
          <a:bodyPr/>
          <a:lstStyle/>
          <a:p>
            <a:r>
              <a:rPr lang="da-DK" sz="1600" dirty="0"/>
              <a:t>Behovet for en helhedsplan forsvinder ikke med et nej til et nyt budget. De meste nødvendige renoveringer i Elleparken står lige for døren dvs. </a:t>
            </a:r>
            <a:r>
              <a:rPr lang="da-DK" sz="1600" b="1" dirty="0"/>
              <a:t>Taget og facader er udslidte </a:t>
            </a:r>
            <a:r>
              <a:rPr lang="da-DK" sz="1600" dirty="0"/>
              <a:t>og har her og nu et renoveringsbehov. Samlet huslejepris for renoveringen af tag + facader: </a:t>
            </a:r>
          </a:p>
          <a:p>
            <a:r>
              <a:rPr lang="da-DK" sz="1600" dirty="0"/>
              <a:t>Huslejestigning i alt pr. m2 :</a:t>
            </a:r>
          </a:p>
          <a:p>
            <a:r>
              <a:rPr lang="da-DK" sz="1600" dirty="0"/>
              <a:t>154 mio. kr. fratrukket frie henlæggelser 39 mio. kr. =  115 mio. kr. </a:t>
            </a:r>
          </a:p>
          <a:p>
            <a:r>
              <a:rPr lang="da-DK" sz="1600" dirty="0"/>
              <a:t>115 mio. kr. * 6 % lån = 6.9 mio. kr. hvilket svare til 426 kr./m2 år (ny husleje 1.318 kr./m2)</a:t>
            </a:r>
          </a:p>
          <a:p>
            <a:endParaRPr lang="da-DK" sz="1600" dirty="0"/>
          </a:p>
          <a:p>
            <a:r>
              <a:rPr lang="da-DK" sz="1600" dirty="0"/>
              <a:t>Renoveret  boliger                                                           Før                              </a:t>
            </a:r>
            <a:r>
              <a:rPr lang="da-DK" sz="1600" b="1" dirty="0"/>
              <a:t>Efter uden LBF støtte </a:t>
            </a:r>
            <a:r>
              <a:rPr lang="da-DK" sz="1600" dirty="0"/>
              <a:t>. </a:t>
            </a:r>
          </a:p>
          <a:p>
            <a:r>
              <a:rPr lang="da-DK" sz="1600" dirty="0"/>
              <a:t>Bolig på 54 m2                                                                4.014 kr</a:t>
            </a:r>
            <a:r>
              <a:rPr lang="da-DK" sz="1600" b="1" dirty="0"/>
              <a:t>.                       5.931 kr.</a:t>
            </a:r>
          </a:p>
          <a:p>
            <a:r>
              <a:rPr lang="da-DK" sz="1600" dirty="0"/>
              <a:t>Bolig på 68 m2                                                                4.562 kr.                       </a:t>
            </a:r>
            <a:r>
              <a:rPr lang="da-DK" sz="1600" b="1" dirty="0"/>
              <a:t>7.468 kr. </a:t>
            </a:r>
          </a:p>
          <a:p>
            <a:r>
              <a:rPr lang="da-DK" sz="1600" dirty="0"/>
              <a:t>Bolig på 69 m2                                                                5.129 kr.                       </a:t>
            </a:r>
            <a:r>
              <a:rPr lang="da-DK" sz="1600" b="1" dirty="0"/>
              <a:t>7.578 kr.           </a:t>
            </a:r>
          </a:p>
          <a:p>
            <a:endParaRPr lang="da-DK" sz="1600" b="1" dirty="0"/>
          </a:p>
          <a:p>
            <a:pPr>
              <a:buNone/>
            </a:pPr>
            <a:r>
              <a:rPr lang="da-DK" sz="1600" b="1" dirty="0"/>
              <a:t>Samtidig får man ikke udskiftet følgende: * Nyt Bad + køkken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El og Vvs installationer</a:t>
            </a:r>
          </a:p>
          <a:p>
            <a:pPr>
              <a:buNone/>
            </a:pPr>
            <a:endParaRPr lang="da-DK" sz="1600" b="1" dirty="0"/>
          </a:p>
          <a:p>
            <a:pPr>
              <a:buNone/>
            </a:pPr>
            <a:r>
              <a:rPr lang="da-DK" sz="1600" b="1" dirty="0"/>
              <a:t>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endParaRPr lang="da-DK" sz="1800" dirty="0"/>
          </a:p>
          <a:p>
            <a:endParaRPr lang="da-DK" dirty="0"/>
          </a:p>
          <a:p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35855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8B7E8-E8DF-D41F-EF53-B8F836D2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E6BE1-B0F5-395E-B4B6-A4C1AB65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25" y="322690"/>
            <a:ext cx="11231937" cy="763326"/>
          </a:xfrm>
        </p:spPr>
        <p:txBody>
          <a:bodyPr/>
          <a:lstStyle/>
          <a:p>
            <a:r>
              <a:rPr lang="da-DK" dirty="0"/>
              <a:t>Økonomi </a:t>
            </a:r>
            <a:br>
              <a:rPr lang="da-DK" dirty="0"/>
            </a:br>
            <a:r>
              <a:rPr lang="da-DK" sz="2400" b="0" dirty="0"/>
              <a:t>Finansiering af nødvendige arbejder </a:t>
            </a:r>
            <a:r>
              <a:rPr lang="da-DK" sz="2400" dirty="0">
                <a:solidFill>
                  <a:schemeClr val="accent2"/>
                </a:solidFill>
              </a:rPr>
              <a:t>Uden</a:t>
            </a:r>
            <a:r>
              <a:rPr lang="da-DK" sz="2400" dirty="0"/>
              <a:t> </a:t>
            </a:r>
            <a:r>
              <a:rPr lang="da-DK" sz="2400" b="0" dirty="0"/>
              <a:t>en Helhedsplan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2A3F78-F001-7432-7F56-DFF36B5FB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25" y="1333980"/>
            <a:ext cx="11293546" cy="5248706"/>
          </a:xfrm>
        </p:spPr>
        <p:txBody>
          <a:bodyPr/>
          <a:lstStyle/>
          <a:p>
            <a:r>
              <a:rPr lang="da-DK" sz="1600" dirty="0"/>
              <a:t>Behovet for en helhedsplan forsvinder ikke med et nej til et nyt budget. De meste nødvendige renoveringer i Elleparken står lige for døren dvs. </a:t>
            </a:r>
            <a:r>
              <a:rPr lang="da-DK" sz="1600" b="1" dirty="0"/>
              <a:t>Taget og facader er udslidte </a:t>
            </a:r>
            <a:r>
              <a:rPr lang="da-DK" sz="1600" dirty="0"/>
              <a:t>og har her og nu et renoveringsbehov. Samlet huslejepris for renoveringen af tag + facader: </a:t>
            </a:r>
          </a:p>
          <a:p>
            <a:r>
              <a:rPr lang="da-DK" sz="1600" dirty="0"/>
              <a:t>Huslejestigning i alt pr. m2 :</a:t>
            </a:r>
          </a:p>
          <a:p>
            <a:r>
              <a:rPr lang="da-DK" sz="1600" dirty="0"/>
              <a:t>154 mio. kr. fratrukket frie henlæggelser 39 mio. kr. =  115 mio. kr. </a:t>
            </a:r>
          </a:p>
          <a:p>
            <a:r>
              <a:rPr lang="da-DK" sz="1600" dirty="0"/>
              <a:t>115 mio. kr. * 6 % lån = 6.9 mio. kr. hvilket svare til 426 kr./m2 år (ny husleje 1.318 kr./m2)</a:t>
            </a:r>
          </a:p>
          <a:p>
            <a:endParaRPr lang="da-DK" sz="1600" dirty="0"/>
          </a:p>
          <a:p>
            <a:r>
              <a:rPr lang="da-DK" sz="1600" dirty="0"/>
              <a:t>Renoveret  boliger                                                           Før                              </a:t>
            </a:r>
            <a:r>
              <a:rPr lang="da-DK" sz="1600" b="1" dirty="0"/>
              <a:t>Efter uden LBF støtte </a:t>
            </a:r>
            <a:r>
              <a:rPr lang="da-DK" sz="1600" dirty="0"/>
              <a:t>. </a:t>
            </a:r>
          </a:p>
          <a:p>
            <a:r>
              <a:rPr lang="da-DK" sz="1600" dirty="0"/>
              <a:t>Bolig på 54 m2                                                                4.014 kr</a:t>
            </a:r>
            <a:r>
              <a:rPr lang="da-DK" sz="1600" b="1" dirty="0"/>
              <a:t>.                       5.931 kr.</a:t>
            </a:r>
          </a:p>
          <a:p>
            <a:r>
              <a:rPr lang="da-DK" sz="1600" dirty="0"/>
              <a:t>Bolig på 68 m2                                                                4.562 kr.                       </a:t>
            </a:r>
            <a:r>
              <a:rPr lang="da-DK" sz="1600" b="1" dirty="0"/>
              <a:t>7.468 kr. </a:t>
            </a:r>
          </a:p>
          <a:p>
            <a:r>
              <a:rPr lang="da-DK" sz="1600" dirty="0"/>
              <a:t>Bolig på 69 m2                                                                5.129 kr.                       </a:t>
            </a:r>
            <a:r>
              <a:rPr lang="da-DK" sz="1600" b="1" dirty="0"/>
              <a:t>7.578 kr.           </a:t>
            </a:r>
          </a:p>
          <a:p>
            <a:endParaRPr lang="da-DK" sz="1600" b="1" dirty="0"/>
          </a:p>
          <a:p>
            <a:pPr>
              <a:buNone/>
            </a:pPr>
            <a:r>
              <a:rPr lang="da-DK" sz="1600" b="1" dirty="0"/>
              <a:t>Samtidig får man ikke udskiftet følgende: * Nyt Bad + køkken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El og Vvs installationer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Vinduer og døre</a:t>
            </a:r>
          </a:p>
          <a:p>
            <a:pPr>
              <a:buNone/>
            </a:pPr>
            <a:endParaRPr lang="da-DK" sz="1600" b="1" dirty="0"/>
          </a:p>
          <a:p>
            <a:pPr>
              <a:buNone/>
            </a:pPr>
            <a:r>
              <a:rPr lang="da-DK" sz="1600" b="1" dirty="0"/>
              <a:t>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endParaRPr lang="da-DK" sz="1800" dirty="0"/>
          </a:p>
          <a:p>
            <a:endParaRPr lang="da-DK" dirty="0"/>
          </a:p>
          <a:p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73650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2F236-994E-AA55-9154-71C36CC2F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9A824-4508-4F89-D198-4A89F700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25" y="322690"/>
            <a:ext cx="11231937" cy="763326"/>
          </a:xfrm>
        </p:spPr>
        <p:txBody>
          <a:bodyPr/>
          <a:lstStyle/>
          <a:p>
            <a:r>
              <a:rPr lang="da-DK" dirty="0"/>
              <a:t>Økonomi </a:t>
            </a:r>
            <a:br>
              <a:rPr lang="da-DK" dirty="0"/>
            </a:br>
            <a:r>
              <a:rPr lang="da-DK" sz="2400" b="0" dirty="0"/>
              <a:t>Finansiering af nødvendige arbejder </a:t>
            </a:r>
            <a:r>
              <a:rPr lang="da-DK" sz="2400" dirty="0">
                <a:solidFill>
                  <a:schemeClr val="accent2"/>
                </a:solidFill>
              </a:rPr>
              <a:t>Uden</a:t>
            </a:r>
            <a:r>
              <a:rPr lang="da-DK" sz="2400" dirty="0"/>
              <a:t> </a:t>
            </a:r>
            <a:r>
              <a:rPr lang="da-DK" sz="2400" b="0" dirty="0"/>
              <a:t>en Helhedsplan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9126D6-D067-1305-3353-7D230962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25" y="1333980"/>
            <a:ext cx="11293546" cy="5248706"/>
          </a:xfrm>
        </p:spPr>
        <p:txBody>
          <a:bodyPr/>
          <a:lstStyle/>
          <a:p>
            <a:r>
              <a:rPr lang="da-DK" sz="1600" dirty="0"/>
              <a:t>Behovet for en helhedsplan forsvinder ikke med et nej til et nyt budget. De meste nødvendige renoveringer i Elleparken står lige for døren dvs. </a:t>
            </a:r>
            <a:r>
              <a:rPr lang="da-DK" sz="1600" b="1" dirty="0"/>
              <a:t>Taget og facader er udslidte </a:t>
            </a:r>
            <a:r>
              <a:rPr lang="da-DK" sz="1600" dirty="0"/>
              <a:t>og har her og nu et renoveringsbehov. Samlet huslejepris for renoveringen af tag + facader: </a:t>
            </a:r>
          </a:p>
          <a:p>
            <a:r>
              <a:rPr lang="da-DK" sz="1600" dirty="0"/>
              <a:t>Huslejestigning i alt pr. m2 :</a:t>
            </a:r>
          </a:p>
          <a:p>
            <a:r>
              <a:rPr lang="da-DK" sz="1600" dirty="0"/>
              <a:t>154 mio. kr. fratrukket frie henlæggelser 39 mio. kr. =  115 mio. kr. </a:t>
            </a:r>
          </a:p>
          <a:p>
            <a:r>
              <a:rPr lang="da-DK" sz="1600" dirty="0"/>
              <a:t>115 mio. kr. * 6 % lån = 6.9 mio. kr. hvilket svare til 426 kr./m2 år (ny husleje 1.318 kr./m2)</a:t>
            </a:r>
          </a:p>
          <a:p>
            <a:endParaRPr lang="da-DK" sz="1600" dirty="0"/>
          </a:p>
          <a:p>
            <a:r>
              <a:rPr lang="da-DK" sz="1600" dirty="0"/>
              <a:t>Renoveret  boliger                                                           Før                              </a:t>
            </a:r>
            <a:r>
              <a:rPr lang="da-DK" sz="1600" b="1" dirty="0"/>
              <a:t>Efter uden LBF støtte </a:t>
            </a:r>
            <a:r>
              <a:rPr lang="da-DK" sz="1600" dirty="0"/>
              <a:t>. </a:t>
            </a:r>
          </a:p>
          <a:p>
            <a:r>
              <a:rPr lang="da-DK" sz="1600" dirty="0"/>
              <a:t>Bolig på 54 m2                                                                4.014 kr</a:t>
            </a:r>
            <a:r>
              <a:rPr lang="da-DK" sz="1600" b="1" dirty="0"/>
              <a:t>.                       5.931 kr.</a:t>
            </a:r>
          </a:p>
          <a:p>
            <a:r>
              <a:rPr lang="da-DK" sz="1600" dirty="0"/>
              <a:t>Bolig på 68 m2                                                                4.562 kr.                       </a:t>
            </a:r>
            <a:r>
              <a:rPr lang="da-DK" sz="1600" b="1" dirty="0"/>
              <a:t>7.468 kr. </a:t>
            </a:r>
          </a:p>
          <a:p>
            <a:r>
              <a:rPr lang="da-DK" sz="1600" dirty="0"/>
              <a:t>Bolig på 69 m2                                                                5.129 kr.                       </a:t>
            </a:r>
            <a:r>
              <a:rPr lang="da-DK" sz="1600" b="1" dirty="0"/>
              <a:t>7.578 kr.           </a:t>
            </a:r>
          </a:p>
          <a:p>
            <a:endParaRPr lang="da-DK" sz="1600" b="1" dirty="0"/>
          </a:p>
          <a:p>
            <a:pPr>
              <a:buNone/>
            </a:pPr>
            <a:r>
              <a:rPr lang="da-DK" sz="1600" b="1" dirty="0"/>
              <a:t>Samtidig får man ikke udskiftet følgende: * Nyt Bad + køkken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El og Vvs installationer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Vinduer og døre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Opgangsdøre, entredøre og dørtelefonanlæg</a:t>
            </a:r>
          </a:p>
          <a:p>
            <a:pPr>
              <a:buNone/>
            </a:pPr>
            <a:endParaRPr lang="da-DK" sz="1600" b="1" dirty="0"/>
          </a:p>
          <a:p>
            <a:pPr>
              <a:buNone/>
            </a:pPr>
            <a:r>
              <a:rPr lang="da-DK" sz="1600" b="1" dirty="0"/>
              <a:t>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endParaRPr lang="da-DK" sz="1800" dirty="0"/>
          </a:p>
          <a:p>
            <a:endParaRPr lang="da-DK" dirty="0"/>
          </a:p>
          <a:p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41345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6D226-FB95-17A8-DE93-12ADE9004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FDA73-D910-A310-4B95-76FBD29F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25" y="322690"/>
            <a:ext cx="11231937" cy="763326"/>
          </a:xfrm>
        </p:spPr>
        <p:txBody>
          <a:bodyPr/>
          <a:lstStyle/>
          <a:p>
            <a:r>
              <a:rPr lang="da-DK" dirty="0"/>
              <a:t>Økonomi </a:t>
            </a:r>
            <a:br>
              <a:rPr lang="da-DK" dirty="0"/>
            </a:br>
            <a:r>
              <a:rPr lang="da-DK" sz="2400" b="0" dirty="0"/>
              <a:t>Finansiering af nødvendige arbejder </a:t>
            </a:r>
            <a:r>
              <a:rPr lang="da-DK" sz="2400" dirty="0">
                <a:solidFill>
                  <a:schemeClr val="accent2"/>
                </a:solidFill>
              </a:rPr>
              <a:t>Uden</a:t>
            </a:r>
            <a:r>
              <a:rPr lang="da-DK" sz="2400" dirty="0"/>
              <a:t> </a:t>
            </a:r>
            <a:r>
              <a:rPr lang="da-DK" sz="2400" b="0" dirty="0"/>
              <a:t>en Helhedsplan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5B5E2C-A7A2-0A2B-C4B6-4DB5A320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25" y="1333980"/>
            <a:ext cx="11293546" cy="5248706"/>
          </a:xfrm>
        </p:spPr>
        <p:txBody>
          <a:bodyPr/>
          <a:lstStyle/>
          <a:p>
            <a:r>
              <a:rPr lang="da-DK" sz="1600" dirty="0"/>
              <a:t>Behovet for en helhedsplan forsvinder ikke med et nej til et nyt budget. De meste nødvendige renoveringer i Elleparken står lige for døren dvs. </a:t>
            </a:r>
            <a:r>
              <a:rPr lang="da-DK" sz="1600" b="1" dirty="0"/>
              <a:t>Taget og facader er udslidte </a:t>
            </a:r>
            <a:r>
              <a:rPr lang="da-DK" sz="1600" dirty="0"/>
              <a:t>og har her og nu et renoveringsbehov. Samlet huslejepris for renoveringen af tag + facader: </a:t>
            </a:r>
          </a:p>
          <a:p>
            <a:r>
              <a:rPr lang="da-DK" sz="1600" dirty="0"/>
              <a:t>Huslejestigning i alt pr. m2 :</a:t>
            </a:r>
          </a:p>
          <a:p>
            <a:r>
              <a:rPr lang="da-DK" sz="1600" dirty="0"/>
              <a:t>154 mio. kr. fratrukket frie henlæggelser 39 mio. kr. =  115 mio. kr. </a:t>
            </a:r>
          </a:p>
          <a:p>
            <a:r>
              <a:rPr lang="da-DK" sz="1600" dirty="0"/>
              <a:t>115 mio. kr. * 6 % lån = 6.9 mio. kr. hvilket svare til 426 kr./m2 år (ny husleje 1.318 kr./m2)</a:t>
            </a:r>
          </a:p>
          <a:p>
            <a:endParaRPr lang="da-DK" sz="1600" dirty="0"/>
          </a:p>
          <a:p>
            <a:r>
              <a:rPr lang="da-DK" sz="1600" dirty="0"/>
              <a:t>Renoveret  boliger                                                           Før                              </a:t>
            </a:r>
            <a:r>
              <a:rPr lang="da-DK" sz="1600" b="1" dirty="0"/>
              <a:t>Efter uden LBF støtte </a:t>
            </a:r>
            <a:r>
              <a:rPr lang="da-DK" sz="1600" dirty="0"/>
              <a:t>. </a:t>
            </a:r>
          </a:p>
          <a:p>
            <a:r>
              <a:rPr lang="da-DK" sz="1600" dirty="0"/>
              <a:t>Bolig på 54 m2                                                                4.014 kr</a:t>
            </a:r>
            <a:r>
              <a:rPr lang="da-DK" sz="1600" b="1" dirty="0"/>
              <a:t>.                       5.931 kr.</a:t>
            </a:r>
          </a:p>
          <a:p>
            <a:r>
              <a:rPr lang="da-DK" sz="1600" dirty="0"/>
              <a:t>Bolig på 68 m2                                                                4.562 kr.                       </a:t>
            </a:r>
            <a:r>
              <a:rPr lang="da-DK" sz="1600" b="1" dirty="0"/>
              <a:t>7.468 kr. </a:t>
            </a:r>
          </a:p>
          <a:p>
            <a:r>
              <a:rPr lang="da-DK" sz="1600" dirty="0"/>
              <a:t>Bolig på 69 m2                                                                5.129 kr.                       </a:t>
            </a:r>
            <a:r>
              <a:rPr lang="da-DK" sz="1600" b="1" dirty="0"/>
              <a:t>7.578 kr.           </a:t>
            </a:r>
          </a:p>
          <a:p>
            <a:endParaRPr lang="da-DK" sz="1600" b="1" dirty="0"/>
          </a:p>
          <a:p>
            <a:pPr>
              <a:buNone/>
            </a:pPr>
            <a:r>
              <a:rPr lang="da-DK" sz="1600" b="1" dirty="0"/>
              <a:t>Samtidig får man ikke udskiftet følgende: * Nyt Bad + køkken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El og Vvs installationer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Vinduer og døre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Nye Opgangsdøre, entredøre og dørtelefonanlæg</a:t>
            </a:r>
          </a:p>
          <a:p>
            <a:pPr>
              <a:buNone/>
            </a:pPr>
            <a:r>
              <a:rPr lang="da-DK" sz="1600" b="1" dirty="0"/>
              <a:t>                                                                       * Etablering af støjafskærmning mod Folehaven samt større boligudbud</a:t>
            </a:r>
          </a:p>
          <a:p>
            <a:pPr>
              <a:buNone/>
            </a:pPr>
            <a:endParaRPr lang="da-DK" sz="1600" b="1" dirty="0"/>
          </a:p>
          <a:p>
            <a:pPr>
              <a:buNone/>
            </a:pPr>
            <a:r>
              <a:rPr lang="da-DK" sz="1600" b="1" dirty="0"/>
              <a:t>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b="1" dirty="0"/>
          </a:p>
          <a:p>
            <a:endParaRPr lang="da-DK" sz="1800" dirty="0"/>
          </a:p>
          <a:p>
            <a:endParaRPr lang="da-DK" dirty="0"/>
          </a:p>
          <a:p>
            <a:r>
              <a:rPr lang="da-DK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686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43FD-C8C8-8F95-2E1C-6928FA137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612881"/>
            <a:ext cx="11218663" cy="469417"/>
          </a:xfrm>
        </p:spPr>
        <p:txBody>
          <a:bodyPr/>
          <a:lstStyle/>
          <a:p>
            <a:pPr algn="ctr"/>
            <a:r>
              <a:rPr lang="da-DK" dirty="0"/>
              <a:t>Støttet Andel af renoveringen</a:t>
            </a:r>
          </a:p>
        </p:txBody>
      </p:sp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73C20258-7AB5-AC8D-F191-FB43EC2387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195323"/>
              </p:ext>
            </p:extLst>
          </p:nvPr>
        </p:nvGraphicFramePr>
        <p:xfrm>
          <a:off x="431800" y="1619250"/>
          <a:ext cx="11218863" cy="468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6772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A180A-404F-1A13-BB86-756CCCE1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330" y="6338498"/>
            <a:ext cx="5891286" cy="186619"/>
          </a:xfrm>
        </p:spPr>
        <p:txBody>
          <a:bodyPr/>
          <a:lstStyle/>
          <a:p>
            <a:r>
              <a:rPr lang="da-DK" sz="900" b="0" dirty="0">
                <a:solidFill>
                  <a:schemeClr val="accent2"/>
                </a:solidFill>
                <a:latin typeface="+mn-lt"/>
                <a:ea typeface="Verdana" panose="020B0604030504040204" pitchFamily="34" charset="0"/>
              </a:rPr>
              <a:t>Ovenstående skal i samråd med entreprenøren fastlægges</a:t>
            </a:r>
          </a:p>
        </p:txBody>
      </p:sp>
      <p:graphicFrame>
        <p:nvGraphicFramePr>
          <p:cNvPr id="9" name="Pladsholder til indhold 8">
            <a:extLst>
              <a:ext uri="{FF2B5EF4-FFF2-40B4-BE49-F238E27FC236}">
                <a16:creationId xmlns:a16="http://schemas.microsoft.com/office/drawing/2014/main" id="{C5EF2F38-6CE6-75EA-5D7D-6E4FD4AF05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129757"/>
              </p:ext>
            </p:extLst>
          </p:nvPr>
        </p:nvGraphicFramePr>
        <p:xfrm>
          <a:off x="6041330" y="763342"/>
          <a:ext cx="5891286" cy="5575156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572380">
                  <a:extLst>
                    <a:ext uri="{9D8B030D-6E8A-4147-A177-3AD203B41FA5}">
                      <a16:colId xmlns:a16="http://schemas.microsoft.com/office/drawing/2014/main" val="2371314331"/>
                    </a:ext>
                  </a:extLst>
                </a:gridCol>
                <a:gridCol w="1693846">
                  <a:extLst>
                    <a:ext uri="{9D8B030D-6E8A-4147-A177-3AD203B41FA5}">
                      <a16:colId xmlns:a16="http://schemas.microsoft.com/office/drawing/2014/main" val="1712023167"/>
                    </a:ext>
                  </a:extLst>
                </a:gridCol>
                <a:gridCol w="1625060">
                  <a:extLst>
                    <a:ext uri="{9D8B030D-6E8A-4147-A177-3AD203B41FA5}">
                      <a16:colId xmlns:a16="http://schemas.microsoft.com/office/drawing/2014/main" val="1066403151"/>
                    </a:ext>
                  </a:extLst>
                </a:gridCol>
              </a:tblGrid>
              <a:tr h="250168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Etape – Blok - Adresse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Opstart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Ibrugtagning - Aflevering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803613016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1000" dirty="0">
                          <a:effectLst/>
                        </a:rPr>
                        <a:t>Etape I </a:t>
                      </a:r>
                      <a:endParaRPr lang="da-DK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>
                          <a:effectLst/>
                        </a:rPr>
                        <a:t> 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853369947"/>
                  </a:ext>
                </a:extLst>
              </a:tr>
              <a:tr h="80036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A5 Bekkersgård Vænge 2, 4, 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B4 Folehaven 62, 64, 66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B4 Folehaven 56, 58, 60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Medio sep. 2024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Ultimo sep. 2025</a:t>
                      </a: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4097005636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II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869127754"/>
                  </a:ext>
                </a:extLst>
              </a:tr>
              <a:tr h="80036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A4 Bekkersgård Vænge 8, 10, 12</a:t>
                      </a:r>
                    </a:p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B3 Folehaven 44 th., 46, 48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A3 Bekkersgård Vænge 14, 16, 18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Primo apr. 2025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Primo Jul. 2026</a:t>
                      </a: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030637770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III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093425312"/>
                  </a:ext>
                </a:extLst>
              </a:tr>
              <a:tr h="80036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B3 Folehaven 38, 40, 42, 44 tv.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C3 Folehaven 50, 52, 54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C2 Folehaven 32, 34, 36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Ultimo aug. 2025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Medio okt. 2026</a:t>
                      </a: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235277010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IV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580239192"/>
                  </a:ext>
                </a:extLst>
              </a:tr>
              <a:tr h="80036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A2 Bekkersgård Vænge 20, 22, 24</a:t>
                      </a:r>
                    </a:p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C1 Folehaven 24, 14, 16, 18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B2 Folehaven 26, 28, 30, 20, 22, 24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Ultimo apr. 2026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Ultimo maj 2027</a:t>
                      </a: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128275036"/>
                  </a:ext>
                </a:extLst>
              </a:tr>
              <a:tr h="26478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V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235192538"/>
                  </a:ext>
                </a:extLst>
              </a:tr>
              <a:tr h="80036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A1 Bekkersgård Vænge 26, 28, 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B1 Folehaven 2, 4, 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Blok B1 Folehaven 8, 10, 12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Medio maj 2027</a:t>
                      </a: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Medio jan. 2028</a:t>
                      </a: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252146715"/>
                  </a:ext>
                </a:extLst>
              </a:tr>
            </a:tbl>
          </a:graphicData>
        </a:graphic>
      </p:graphicFrame>
      <p:pic>
        <p:nvPicPr>
          <p:cNvPr id="7" name="Billede 6" descr="Et billede, der indeholder tekst, skærmbillede, diagram, design&#10;&#10;Automatisk genereret beskrivelse">
            <a:extLst>
              <a:ext uri="{FF2B5EF4-FFF2-40B4-BE49-F238E27FC236}">
                <a16:creationId xmlns:a16="http://schemas.microsoft.com/office/drawing/2014/main" id="{52A7E83F-C03D-1FD2-8C72-8E9F58874E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t="13751" r="4431" b="52941"/>
          <a:stretch/>
        </p:blipFill>
        <p:spPr>
          <a:xfrm>
            <a:off x="175260" y="1425609"/>
            <a:ext cx="5844487" cy="3603591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0D9F5068-1FB5-089B-270F-E527A6EE0279}"/>
              </a:ext>
            </a:extLst>
          </p:cNvPr>
          <p:cNvSpPr/>
          <p:nvPr/>
        </p:nvSpPr>
        <p:spPr>
          <a:xfrm>
            <a:off x="83020" y="1744032"/>
            <a:ext cx="386050" cy="686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7000"/>
              </a:lnSpc>
            </a:pPr>
            <a:endParaRPr lang="da-DK" dirty="0" err="1">
              <a:latin typeface="+mn-lt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59492D8-9012-0039-1622-E21A003AEF31}"/>
              </a:ext>
            </a:extLst>
          </p:cNvPr>
          <p:cNvSpPr/>
          <p:nvPr/>
        </p:nvSpPr>
        <p:spPr>
          <a:xfrm>
            <a:off x="74593" y="4603361"/>
            <a:ext cx="571650" cy="594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7000"/>
              </a:lnSpc>
            </a:pPr>
            <a:endParaRPr lang="da-DK" dirty="0" err="1">
              <a:latin typeface="+mn-lt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46778FE-D0D2-9B1D-4D23-84892A77BF65}"/>
              </a:ext>
            </a:extLst>
          </p:cNvPr>
          <p:cNvSpPr txBox="1">
            <a:spLocks/>
          </p:cNvSpPr>
          <p:nvPr/>
        </p:nvSpPr>
        <p:spPr>
          <a:xfrm>
            <a:off x="431999" y="-6551"/>
            <a:ext cx="11218663" cy="75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/>
              <a:t>Tidsplan etapedeling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0142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3C1D1FCC-EAAE-A4FD-C78B-AE2938587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-47892"/>
            <a:ext cx="11218663" cy="756000"/>
          </a:xfrm>
        </p:spPr>
        <p:txBody>
          <a:bodyPr/>
          <a:lstStyle/>
          <a:p>
            <a:r>
              <a:rPr lang="da-DK" dirty="0"/>
              <a:t>Genhusning - Etapedeling</a:t>
            </a:r>
          </a:p>
        </p:txBody>
      </p:sp>
      <p:pic>
        <p:nvPicPr>
          <p:cNvPr id="2" name="Billede 1" descr="Et billede, der indeholder tekst, skærmbillede, diagram, design&#10;&#10;Automatisk genereret beskrivelse">
            <a:extLst>
              <a:ext uri="{FF2B5EF4-FFF2-40B4-BE49-F238E27FC236}">
                <a16:creationId xmlns:a16="http://schemas.microsoft.com/office/drawing/2014/main" id="{FF617D2D-7F10-3A00-B98F-FA63F695CF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1" t="13751" r="4431" b="52941"/>
          <a:stretch/>
        </p:blipFill>
        <p:spPr>
          <a:xfrm>
            <a:off x="175260" y="1425609"/>
            <a:ext cx="5844487" cy="360359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FF7A2127-9CEF-0AA7-B268-A519DF5C47E3}"/>
              </a:ext>
            </a:extLst>
          </p:cNvPr>
          <p:cNvSpPr/>
          <p:nvPr/>
        </p:nvSpPr>
        <p:spPr>
          <a:xfrm>
            <a:off x="83020" y="1744032"/>
            <a:ext cx="386050" cy="686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7000"/>
              </a:lnSpc>
            </a:pPr>
            <a:endParaRPr lang="da-DK" dirty="0" err="1">
              <a:latin typeface="+mn-lt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40DA3E7-F7DF-787D-883E-0E7907E6E724}"/>
              </a:ext>
            </a:extLst>
          </p:cNvPr>
          <p:cNvSpPr/>
          <p:nvPr/>
        </p:nvSpPr>
        <p:spPr>
          <a:xfrm>
            <a:off x="74593" y="4603361"/>
            <a:ext cx="571650" cy="594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>
              <a:lnSpc>
                <a:spcPct val="97000"/>
              </a:lnSpc>
            </a:pPr>
            <a:endParaRPr lang="da-DK" dirty="0" err="1">
              <a:latin typeface="+mn-lt"/>
            </a:endParaRPr>
          </a:p>
        </p:txBody>
      </p:sp>
      <p:pic>
        <p:nvPicPr>
          <p:cNvPr id="7" name="Billede 6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7A662230-B353-F2FD-DA0D-5015C6747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1" t="9360" r="17187" b="1614"/>
          <a:stretch/>
        </p:blipFill>
        <p:spPr>
          <a:xfrm>
            <a:off x="5950432" y="459732"/>
            <a:ext cx="6158548" cy="63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7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EB377B11-A3C4-6DFC-B12A-E38CCC597ED9}"/>
              </a:ext>
            </a:extLst>
          </p:cNvPr>
          <p:cNvSpPr txBox="1"/>
          <p:nvPr/>
        </p:nvSpPr>
        <p:spPr>
          <a:xfrm>
            <a:off x="520787" y="338039"/>
            <a:ext cx="51435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Dagsorden for møde:</a:t>
            </a:r>
          </a:p>
          <a:p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Status på helhedsplanen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Arbejder indeholdt i helhedsplanen</a:t>
            </a:r>
          </a:p>
          <a:p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     -Uden for boligen</a:t>
            </a:r>
          </a:p>
          <a:p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     -Inden for boligen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Beboervalg i køkken og bad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Økonomi og Huslejestigning</a:t>
            </a:r>
          </a:p>
          <a:p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Tidsplan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Genhusning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Film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2"/>
                </a:solidFill>
                <a:ea typeface="Verdana" panose="020B0604030504040204" pitchFamily="34" charset="0"/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1297728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medier 5" title="KAB Elleparken">
            <a:hlinkClick r:id="" action="ppaction://media"/>
            <a:extLst>
              <a:ext uri="{FF2B5EF4-FFF2-40B4-BE49-F238E27FC236}">
                <a16:creationId xmlns:a16="http://schemas.microsoft.com/office/drawing/2014/main" id="{927B080E-8F33-2148-B03D-BE280847D3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F9C56-CE9D-0989-EC02-9DBFE400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516" y="2916400"/>
            <a:ext cx="4612967" cy="756000"/>
          </a:xfrm>
        </p:spPr>
        <p:txBody>
          <a:bodyPr/>
          <a:lstStyle/>
          <a:p>
            <a:r>
              <a:rPr lang="da-DK" sz="5400" dirty="0"/>
              <a:t>Spørgsmål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3E710CC-4E66-5264-9CA6-38A440669012}"/>
              </a:ext>
            </a:extLst>
          </p:cNvPr>
          <p:cNvSpPr txBox="1"/>
          <p:nvPr/>
        </p:nvSpPr>
        <p:spPr>
          <a:xfrm>
            <a:off x="2139381" y="1346740"/>
            <a:ext cx="1139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9600" dirty="0">
                <a:solidFill>
                  <a:schemeClr val="accent2"/>
                </a:solidFill>
              </a:rPr>
              <a:t>?</a:t>
            </a:r>
            <a:endParaRPr lang="da-DK" sz="9600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3DB5ABA-9471-AEF6-EE01-7EAF81E0481A}"/>
              </a:ext>
            </a:extLst>
          </p:cNvPr>
          <p:cNvSpPr txBox="1"/>
          <p:nvPr/>
        </p:nvSpPr>
        <p:spPr>
          <a:xfrm>
            <a:off x="1559210" y="4046798"/>
            <a:ext cx="28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2"/>
                </a:solidFill>
              </a:rPr>
              <a:t>?</a:t>
            </a:r>
            <a:endParaRPr lang="da-DK" sz="18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EAD5599-6B9D-B073-ACE9-B018EF1A1DBD}"/>
              </a:ext>
            </a:extLst>
          </p:cNvPr>
          <p:cNvSpPr txBox="1"/>
          <p:nvPr/>
        </p:nvSpPr>
        <p:spPr>
          <a:xfrm>
            <a:off x="3134972" y="4231464"/>
            <a:ext cx="288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dirty="0">
                <a:solidFill>
                  <a:schemeClr val="accent2"/>
                </a:solidFill>
              </a:rPr>
              <a:t>?</a:t>
            </a:r>
            <a:endParaRPr lang="da-DK" sz="54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1B17E86-7B42-CE08-4141-62521F353E0D}"/>
              </a:ext>
            </a:extLst>
          </p:cNvPr>
          <p:cNvSpPr txBox="1"/>
          <p:nvPr/>
        </p:nvSpPr>
        <p:spPr>
          <a:xfrm>
            <a:off x="7803142" y="1043857"/>
            <a:ext cx="288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dirty="0">
                <a:solidFill>
                  <a:schemeClr val="accent2"/>
                </a:solidFill>
              </a:rPr>
              <a:t>?</a:t>
            </a:r>
            <a:endParaRPr lang="da-DK" sz="54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D763B29-12A5-4A37-C6D7-C8999D2E2A7C}"/>
              </a:ext>
            </a:extLst>
          </p:cNvPr>
          <p:cNvSpPr txBox="1"/>
          <p:nvPr/>
        </p:nvSpPr>
        <p:spPr>
          <a:xfrm>
            <a:off x="10774415" y="5486179"/>
            <a:ext cx="288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dirty="0">
                <a:solidFill>
                  <a:schemeClr val="accent2"/>
                </a:solidFill>
              </a:rPr>
              <a:t>?</a:t>
            </a:r>
            <a:endParaRPr lang="da-DK" sz="5400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64BD955E-076A-B0C0-67F5-13880F98BCC3}"/>
              </a:ext>
            </a:extLst>
          </p:cNvPr>
          <p:cNvSpPr txBox="1"/>
          <p:nvPr/>
        </p:nvSpPr>
        <p:spPr>
          <a:xfrm>
            <a:off x="10670627" y="205974"/>
            <a:ext cx="1139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9600" dirty="0">
                <a:solidFill>
                  <a:schemeClr val="accent2"/>
                </a:solidFill>
              </a:rPr>
              <a:t>?</a:t>
            </a:r>
            <a:endParaRPr lang="da-DK" sz="960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9EDDCD5-A947-CD20-E21F-AB6737EB8E8F}"/>
              </a:ext>
            </a:extLst>
          </p:cNvPr>
          <p:cNvSpPr txBox="1"/>
          <p:nvPr/>
        </p:nvSpPr>
        <p:spPr>
          <a:xfrm>
            <a:off x="7309419" y="4839849"/>
            <a:ext cx="11398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9600" dirty="0">
                <a:solidFill>
                  <a:schemeClr val="accent2"/>
                </a:solidFill>
              </a:rPr>
              <a:t>?</a:t>
            </a:r>
            <a:endParaRPr lang="da-DK" sz="960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F91BD3A-3E4F-7490-D77C-0F7CB84EC41E}"/>
              </a:ext>
            </a:extLst>
          </p:cNvPr>
          <p:cNvSpPr txBox="1"/>
          <p:nvPr/>
        </p:nvSpPr>
        <p:spPr>
          <a:xfrm>
            <a:off x="5392332" y="1051350"/>
            <a:ext cx="28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2"/>
                </a:solidFill>
              </a:rPr>
              <a:t>?</a:t>
            </a:r>
            <a:endParaRPr lang="da-DK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7DF9E097-B17D-D270-C58F-19CD146F9D81}"/>
              </a:ext>
            </a:extLst>
          </p:cNvPr>
          <p:cNvSpPr txBox="1"/>
          <p:nvPr/>
        </p:nvSpPr>
        <p:spPr>
          <a:xfrm>
            <a:off x="9440918" y="4228841"/>
            <a:ext cx="28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2"/>
                </a:solidFill>
              </a:rPr>
              <a:t>?</a:t>
            </a:r>
            <a:endParaRPr lang="da-DK" sz="1800" dirty="0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39A4D5B-A9F3-12F0-2134-5A2B60A63398}"/>
              </a:ext>
            </a:extLst>
          </p:cNvPr>
          <p:cNvSpPr txBox="1"/>
          <p:nvPr/>
        </p:nvSpPr>
        <p:spPr>
          <a:xfrm>
            <a:off x="5600437" y="4228841"/>
            <a:ext cx="28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2"/>
                </a:solidFill>
              </a:rPr>
              <a:t>?</a:t>
            </a:r>
            <a:endParaRPr lang="da-DK" sz="1800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1033B00-5FD1-E3D2-DEA2-48D0292E180B}"/>
              </a:ext>
            </a:extLst>
          </p:cNvPr>
          <p:cNvSpPr txBox="1"/>
          <p:nvPr/>
        </p:nvSpPr>
        <p:spPr>
          <a:xfrm>
            <a:off x="840302" y="5486179"/>
            <a:ext cx="288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dirty="0">
                <a:solidFill>
                  <a:schemeClr val="accent2"/>
                </a:solidFill>
              </a:rPr>
              <a:t>?</a:t>
            </a:r>
            <a:endParaRPr lang="da-DK" sz="5400" dirty="0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FBBB054-0CED-FBDF-CAA2-905D8F738688}"/>
              </a:ext>
            </a:extLst>
          </p:cNvPr>
          <p:cNvSpPr txBox="1"/>
          <p:nvPr/>
        </p:nvSpPr>
        <p:spPr>
          <a:xfrm>
            <a:off x="4726240" y="5818006"/>
            <a:ext cx="28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2"/>
                </a:solidFill>
              </a:rPr>
              <a:t>?</a:t>
            </a:r>
            <a:endParaRPr lang="da-DK" sz="180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23F37D73-8682-326A-F207-B94D4074C13E}"/>
              </a:ext>
            </a:extLst>
          </p:cNvPr>
          <p:cNvSpPr txBox="1"/>
          <p:nvPr/>
        </p:nvSpPr>
        <p:spPr>
          <a:xfrm>
            <a:off x="1059968" y="682018"/>
            <a:ext cx="28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2"/>
                </a:solidFill>
              </a:rPr>
              <a:t>?</a:t>
            </a:r>
            <a:endParaRPr lang="da-DK" sz="1800" dirty="0"/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F90AA6BE-91C8-A864-CC41-350A33FD73CE}"/>
              </a:ext>
            </a:extLst>
          </p:cNvPr>
          <p:cNvSpPr txBox="1"/>
          <p:nvPr/>
        </p:nvSpPr>
        <p:spPr>
          <a:xfrm>
            <a:off x="10121987" y="2496910"/>
            <a:ext cx="288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solidFill>
                  <a:schemeClr val="accent2"/>
                </a:solidFill>
              </a:rPr>
              <a:t>?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67168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402E0-2A88-19B2-7743-32FA8609A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skal der stemmes om den 19. marts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1C3E06-0387-3BB6-20F4-11104D2EB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Helhedsplanen med en huslejestigning på 26,70 % </a:t>
            </a:r>
          </a:p>
          <a:p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dirty="0"/>
              <a:t>At de nye tagboliger på sigt bliver en del af den eksisterende afdeling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9275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BE2A4-9C4E-8498-D446-9F624E3F8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20541"/>
            <a:ext cx="11218663" cy="699715"/>
          </a:xfrm>
        </p:spPr>
        <p:txBody>
          <a:bodyPr/>
          <a:lstStyle/>
          <a:p>
            <a:r>
              <a:rPr lang="da-DK" dirty="0"/>
              <a:t>Økonomi finansiering - Bilag 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49891F6-FBFC-49B4-157E-CE5C137BD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000" y="985286"/>
            <a:ext cx="7703008" cy="5413936"/>
          </a:xfrm>
        </p:spPr>
      </p:pic>
    </p:spTree>
    <p:extLst>
      <p:ext uri="{BB962C8B-B14F-4D97-AF65-F5344CB8AC3E}">
        <p14:creationId xmlns:p14="http://schemas.microsoft.com/office/powerpoint/2010/main" val="3139997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9FCFE-9967-7CB9-DE38-949C9A995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A2596-6351-EB02-DB87-E08A1B291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-6551"/>
            <a:ext cx="11218663" cy="756000"/>
          </a:xfrm>
        </p:spPr>
        <p:txBody>
          <a:bodyPr/>
          <a:lstStyle/>
          <a:p>
            <a:r>
              <a:rPr lang="da-DK" dirty="0"/>
              <a:t>Tidsplan - bilag</a:t>
            </a:r>
          </a:p>
        </p:txBody>
      </p:sp>
      <p:graphicFrame>
        <p:nvGraphicFramePr>
          <p:cNvPr id="9" name="Pladsholder til indhold 8">
            <a:extLst>
              <a:ext uri="{FF2B5EF4-FFF2-40B4-BE49-F238E27FC236}">
                <a16:creationId xmlns:a16="http://schemas.microsoft.com/office/drawing/2014/main" id="{C76F2F3A-F803-7ACF-53B1-27951912B6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272568"/>
              </p:ext>
            </p:extLst>
          </p:nvPr>
        </p:nvGraphicFramePr>
        <p:xfrm>
          <a:off x="533400" y="863749"/>
          <a:ext cx="5943600" cy="5692133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108121">
                  <a:extLst>
                    <a:ext uri="{9D8B030D-6E8A-4147-A177-3AD203B41FA5}">
                      <a16:colId xmlns:a16="http://schemas.microsoft.com/office/drawing/2014/main" val="2371314331"/>
                    </a:ext>
                  </a:extLst>
                </a:gridCol>
                <a:gridCol w="1203201">
                  <a:extLst>
                    <a:ext uri="{9D8B030D-6E8A-4147-A177-3AD203B41FA5}">
                      <a16:colId xmlns:a16="http://schemas.microsoft.com/office/drawing/2014/main" val="1712023167"/>
                    </a:ext>
                  </a:extLst>
                </a:gridCol>
                <a:gridCol w="1632278">
                  <a:extLst>
                    <a:ext uri="{9D8B030D-6E8A-4147-A177-3AD203B41FA5}">
                      <a16:colId xmlns:a16="http://schemas.microsoft.com/office/drawing/2014/main" val="1066403151"/>
                    </a:ext>
                  </a:extLst>
                </a:gridCol>
              </a:tblGrid>
              <a:tr h="16005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Etape – Blok - Adresse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>
                          <a:effectLst/>
                        </a:rPr>
                        <a:t>Opstart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Ibrugtagning - Aflevering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803613016"/>
                  </a:ext>
                </a:extLst>
              </a:tr>
              <a:tr h="16005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>
                          <a:effectLst/>
                        </a:rPr>
                        <a:t> 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>
                          <a:effectLst/>
                        </a:rPr>
                        <a:t> 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837469976"/>
                  </a:ext>
                </a:extLst>
              </a:tr>
              <a:tr h="16894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1000" dirty="0">
                          <a:effectLst/>
                        </a:rPr>
                        <a:t>Etape I </a:t>
                      </a:r>
                      <a:endParaRPr lang="da-DK" sz="10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>
                          <a:effectLst/>
                        </a:rPr>
                        <a:t> 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>
                          <a:effectLst/>
                        </a:rPr>
                        <a:t> 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853369947"/>
                  </a:ext>
                </a:extLst>
              </a:tr>
              <a:tr h="23081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A5 Bekkersgård Vænge 2, 4, 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Medio sep. 2024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jul.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4097005636"/>
                  </a:ext>
                </a:extLst>
              </a:tr>
              <a:tr h="232966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B4 Folehaven 62, 64, 66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Medio jan.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Medio aug.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514877503"/>
                  </a:ext>
                </a:extLst>
              </a:tr>
              <a:tr h="26093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B4 Folehaven 56, 58, 60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feb.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sep.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790037837"/>
                  </a:ext>
                </a:extLst>
              </a:tr>
              <a:tr h="162973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167942454"/>
                  </a:ext>
                </a:extLst>
              </a:tr>
              <a:tr h="1694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II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869127754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A4 Bekkersgård Vænge 8, 10, 12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apr.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jan. 2026 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030637770"/>
                  </a:ext>
                </a:extLst>
              </a:tr>
              <a:tr h="26443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  Blok B3 Folehaven 44 th., 46, 48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  Medio aug.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  Medio feb. 2026</a:t>
                      </a:r>
                      <a:r>
                        <a:rPr lang="da-DK" sz="6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05504295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A3 Bekkersgård Vænge 14, 16, 18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jul.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Jul.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066511643"/>
                  </a:ext>
                </a:extLst>
              </a:tr>
              <a:tr h="162973">
                <a:tc>
                  <a:txBody>
                    <a:bodyPr/>
                    <a:lstStyle/>
                    <a:p>
                      <a:pPr marL="457200" indent="-228600" algn="l">
                        <a:lnSpc>
                          <a:spcPts val="1400"/>
                        </a:lnSpc>
                      </a:pPr>
                      <a:r>
                        <a:rPr lang="da-DK" sz="800">
                          <a:effectLst/>
                        </a:rPr>
                        <a:t> 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4224485441"/>
                  </a:ext>
                </a:extLst>
              </a:tr>
              <a:tr h="1694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III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093425312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B3 Folehaven 38, 40, 42, 44 tv.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aug. 2025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apr.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235277010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>
                          <a:effectLst/>
                        </a:rPr>
                        <a:t>Blok C3 Folehaven 50, 52, 54</a:t>
                      </a:r>
                      <a:endParaRPr lang="da-DK" sz="70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feb.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Medio sep.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566199680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C2 Folehaven 32, 34, 36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mar.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Medio okt.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68358624"/>
                  </a:ext>
                </a:extLst>
              </a:tr>
              <a:tr h="16005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260522250"/>
                  </a:ext>
                </a:extLst>
              </a:tr>
              <a:tr h="1694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IV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580239192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A2 Bekkersgård Vænge 20, 22, 24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apr.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feb. 2027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2128275036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  Blok C1 Folehaven 24, 14, 16, 18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  Medio aug.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  Primo mar. 2027 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72229148"/>
                  </a:ext>
                </a:extLst>
              </a:tr>
              <a:tr h="264430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B2 Folehaven 26, 28, 30, 20, 22, 24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Primo okt. 2026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maj 2027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749586578"/>
                  </a:ext>
                </a:extLst>
              </a:tr>
              <a:tr h="162973">
                <a:tc>
                  <a:txBody>
                    <a:bodyPr/>
                    <a:lstStyle/>
                    <a:p>
                      <a:pPr marL="457200"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42659360"/>
                  </a:ext>
                </a:extLst>
              </a:tr>
              <a:tr h="16940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1400"/>
                        </a:lnSpc>
                      </a:pPr>
                      <a:r>
                        <a:rPr lang="da-DK" sz="1000" b="1" kern="1200" dirty="0">
                          <a:solidFill>
                            <a:schemeClr val="tx1"/>
                          </a:solidFill>
                          <a:effectLst/>
                        </a:rPr>
                        <a:t>Etape V</a:t>
                      </a:r>
                      <a:endParaRPr lang="da-DK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 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235192538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A1 Bekkersgård Vænge 26, 28, 30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Medio maj 2027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Medio sep. 2027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1252146715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Blok B1 Folehaven 2, 4, 6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mar. 2027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Ultimo dec. 2027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68" marR="51468" marT="0" marB="0"/>
                </a:tc>
                <a:extLst>
                  <a:ext uri="{0D108BD9-81ED-4DB2-BD59-A6C34878D82A}">
                    <a16:rowId xmlns:a16="http://schemas.microsoft.com/office/drawing/2014/main" val="3417984410"/>
                  </a:ext>
                </a:extLst>
              </a:tr>
              <a:tr h="262292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da-DK" sz="800" dirty="0">
                          <a:effectLst/>
                        </a:rPr>
                        <a:t>  Blok B1 Folehaven 8, 10, 12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  Ultimo jun. 2027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tabLst>
                          <a:tab pos="1257300" algn="l"/>
                        </a:tabLst>
                      </a:pPr>
                      <a:r>
                        <a:rPr lang="da-DK" sz="700" dirty="0">
                          <a:effectLst/>
                        </a:rPr>
                        <a:t>  Medio jan. 2028</a:t>
                      </a:r>
                      <a:endParaRPr lang="da-DK" sz="7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2781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30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2A359-A7B1-F6B9-0E5F-4F21D26F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-25032"/>
            <a:ext cx="11218663" cy="756000"/>
          </a:xfrm>
        </p:spPr>
        <p:txBody>
          <a:bodyPr/>
          <a:lstStyle/>
          <a:p>
            <a:r>
              <a:rPr lang="da-DK" dirty="0"/>
              <a:t>Genhusning Etapedeling - bilag</a:t>
            </a:r>
          </a:p>
        </p:txBody>
      </p:sp>
      <p:pic>
        <p:nvPicPr>
          <p:cNvPr id="4" name="Billede 3" descr="Et billede, der indeholder tekst, skærmbillede, Font/skrifttype, nummer/tal&#10;&#10;Automatisk genereret beskrivelse">
            <a:extLst>
              <a:ext uri="{FF2B5EF4-FFF2-40B4-BE49-F238E27FC236}">
                <a16:creationId xmlns:a16="http://schemas.microsoft.com/office/drawing/2014/main" id="{3920AB65-6CA3-6B96-86FE-E305AAC03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955986"/>
            <a:ext cx="9859954" cy="56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093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6D2A4E0-3490-FFF8-61C7-F83CF905EC61}"/>
              </a:ext>
            </a:extLst>
          </p:cNvPr>
          <p:cNvSpPr txBox="1">
            <a:spLocks/>
          </p:cNvSpPr>
          <p:nvPr/>
        </p:nvSpPr>
        <p:spPr>
          <a:xfrm>
            <a:off x="431999" y="-25032"/>
            <a:ext cx="11218663" cy="756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De nye tagboliger</a:t>
            </a:r>
          </a:p>
        </p:txBody>
      </p:sp>
      <p:pic>
        <p:nvPicPr>
          <p:cNvPr id="6" name="Billede 5" descr="Et billede, der indeholder jackstik&#10;&#10;Automatisk genereret beskrivelse">
            <a:extLst>
              <a:ext uri="{FF2B5EF4-FFF2-40B4-BE49-F238E27FC236}">
                <a16:creationId xmlns:a16="http://schemas.microsoft.com/office/drawing/2014/main" id="{34FE27FB-DD76-FF1F-AB37-2734C0257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t="18351" r="15981" b="19227"/>
          <a:stretch/>
        </p:blipFill>
        <p:spPr>
          <a:xfrm>
            <a:off x="418723" y="2434025"/>
            <a:ext cx="3784776" cy="2875970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0CDE08F7-80BE-5C27-6FBA-83943519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724" y="901344"/>
            <a:ext cx="3920281" cy="1768674"/>
          </a:xfrm>
        </p:spPr>
        <p:txBody>
          <a:bodyPr/>
          <a:lstStyle/>
          <a:p>
            <a:r>
              <a:rPr lang="da-DK" sz="1600" dirty="0"/>
              <a:t>De nye tagboliger indrettes under det nye tag på alle blokkene, og byder på lejligheder der spænder fra 58-109m². De store nye taglejligheder henvender sig derfor til flere beboer typer, og tilbyder plads til familier med vokseværk. </a:t>
            </a:r>
          </a:p>
        </p:txBody>
      </p:sp>
      <p:pic>
        <p:nvPicPr>
          <p:cNvPr id="9" name="Billede 8" descr="Et billede, der indeholder boligindretning, indendørs, møbel, Lægge gulv/gulv&#10;&#10;Automatisk genereret beskrivelse">
            <a:extLst>
              <a:ext uri="{FF2B5EF4-FFF2-40B4-BE49-F238E27FC236}">
                <a16:creationId xmlns:a16="http://schemas.microsoft.com/office/drawing/2014/main" id="{BEBD7EB1-FDE3-F960-D3B7-1FA400139C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5" r="14393"/>
          <a:stretch/>
        </p:blipFill>
        <p:spPr>
          <a:xfrm>
            <a:off x="4579943" y="410570"/>
            <a:ext cx="7173062" cy="5903876"/>
          </a:xfrm>
          <a:prstGeom prst="rect">
            <a:avLst/>
          </a:prstGeom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EBD76E25-9A45-EDBF-D1D2-9015C794547F}"/>
              </a:ext>
            </a:extLst>
          </p:cNvPr>
          <p:cNvSpPr txBox="1">
            <a:spLocks/>
          </p:cNvSpPr>
          <p:nvPr/>
        </p:nvSpPr>
        <p:spPr>
          <a:xfrm>
            <a:off x="418723" y="5309994"/>
            <a:ext cx="3920281" cy="12933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accent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Font typeface="Palatino Linotype" panose="02040502050505030304" pitchFamily="18" charset="0"/>
              <a:buChar char="​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0000" indent="-270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Clr>
                <a:schemeClr val="accent1"/>
              </a:buClr>
              <a:buFont typeface="Palatino Linotype" panose="02040502050505030304" pitchFamily="18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34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02000" indent="-198000" algn="l" defTabSz="914400" rtl="0" eaLnBrk="1" latinLnBrk="0" hangingPunct="1">
              <a:lnSpc>
                <a:spcPct val="97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b="1" dirty="0"/>
              <a:t>Ny tagbolig - Husleje pr./md. </a:t>
            </a:r>
          </a:p>
          <a:p>
            <a:r>
              <a:rPr lang="da-DK" sz="1200" dirty="0"/>
              <a:t>Bolig på 58 m²		6.472 kr.</a:t>
            </a:r>
          </a:p>
          <a:p>
            <a:r>
              <a:rPr lang="da-DK" sz="1200" dirty="0"/>
              <a:t>Bolig på 94 m² 		10.489 kr.</a:t>
            </a:r>
          </a:p>
          <a:p>
            <a:r>
              <a:rPr lang="da-DK" sz="1200" dirty="0"/>
              <a:t>Bolig på 109 m² 		12.163 kr</a:t>
            </a:r>
          </a:p>
        </p:txBody>
      </p:sp>
    </p:spTree>
    <p:extLst>
      <p:ext uri="{BB962C8B-B14F-4D97-AF65-F5344CB8AC3E}">
        <p14:creationId xmlns:p14="http://schemas.microsoft.com/office/powerpoint/2010/main" val="3494086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0">
            <a:extLst>
              <a:ext uri="{FF2B5EF4-FFF2-40B4-BE49-F238E27FC236}">
                <a16:creationId xmlns:a16="http://schemas.microsoft.com/office/drawing/2014/main" id="{F4AEA020-F47C-4D8F-B20C-E5BDB814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lede 6" descr="Et billede, der indeholder mur, indendørs, boligindretning, gulv&#10;&#10;Automatisk genereret beskrivelse">
            <a:extLst>
              <a:ext uri="{FF2B5EF4-FFF2-40B4-BE49-F238E27FC236}">
                <a16:creationId xmlns:a16="http://schemas.microsoft.com/office/drawing/2014/main" id="{1D4BCCCA-3B37-F4F7-9EDF-B5280839AE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" r="1" b="1"/>
          <a:stretch/>
        </p:blipFill>
        <p:spPr>
          <a:xfrm>
            <a:off x="211699" y="3435618"/>
            <a:ext cx="5778909" cy="3244550"/>
          </a:xfrm>
          <a:prstGeom prst="rect">
            <a:avLst/>
          </a:prstGeom>
        </p:spPr>
      </p:pic>
      <p:pic>
        <p:nvPicPr>
          <p:cNvPr id="11" name="Billede 10" descr="Et billede, der indeholder mur, indendørs, badeværelse, VVS-fikstur&#10;&#10;Automatisk genereret beskrivelse">
            <a:extLst>
              <a:ext uri="{FF2B5EF4-FFF2-40B4-BE49-F238E27FC236}">
                <a16:creationId xmlns:a16="http://schemas.microsoft.com/office/drawing/2014/main" id="{1F039B9E-5C15-FBE1-8A6D-F4A2F34D1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" r="1" b="1"/>
          <a:stretch/>
        </p:blipFill>
        <p:spPr>
          <a:xfrm>
            <a:off x="6144639" y="3435618"/>
            <a:ext cx="5778909" cy="3244550"/>
          </a:xfrm>
          <a:prstGeom prst="rect">
            <a:avLst/>
          </a:prstGeom>
        </p:spPr>
      </p:pic>
      <p:pic>
        <p:nvPicPr>
          <p:cNvPr id="5" name="Billede 4" descr="Et billede, der indeholder indendørs, boligindretning, gulv, hyggestue&#10;&#10;Automatisk genereret beskrivelse">
            <a:extLst>
              <a:ext uri="{FF2B5EF4-FFF2-40B4-BE49-F238E27FC236}">
                <a16:creationId xmlns:a16="http://schemas.microsoft.com/office/drawing/2014/main" id="{0C1DC5FC-52AF-9FE4-9792-A34C9AC343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47" r="1"/>
          <a:stretch/>
        </p:blipFill>
        <p:spPr>
          <a:xfrm>
            <a:off x="211698" y="221973"/>
            <a:ext cx="5778910" cy="3096357"/>
          </a:xfrm>
          <a:prstGeom prst="rect">
            <a:avLst/>
          </a:prstGeom>
        </p:spPr>
      </p:pic>
      <p:pic>
        <p:nvPicPr>
          <p:cNvPr id="12" name="Billede 11" descr="Et billede, der indeholder mur, indendørs, boligindretning, gulv&#10;&#10;Automatisk genereret beskrivelse">
            <a:extLst>
              <a:ext uri="{FF2B5EF4-FFF2-40B4-BE49-F238E27FC236}">
                <a16:creationId xmlns:a16="http://schemas.microsoft.com/office/drawing/2014/main" id="{EE83C472-C132-4D01-1628-24ECAA0D19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"/>
          <a:stretch/>
        </p:blipFill>
        <p:spPr>
          <a:xfrm>
            <a:off x="6144639" y="221972"/>
            <a:ext cx="5768089" cy="309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74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9B022667-4CD8-90EC-47DC-1ABF0BE6DA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5842" b="5842"/>
          <a:stretch>
            <a:fillRect/>
          </a:stretch>
        </p:blipFill>
        <p:spPr>
          <a:xfrm>
            <a:off x="5040000" y="1620000"/>
            <a:ext cx="6708538" cy="4389815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B6BB9EB-E142-3E99-2B02-1E621B8169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Skema A afstemning december 2020</a:t>
            </a:r>
          </a:p>
          <a:p>
            <a:pPr>
              <a:lnSpc>
                <a:spcPct val="50000"/>
              </a:lnSpc>
              <a:buNone/>
            </a:pPr>
            <a:r>
              <a:rPr lang="da-DK" sz="1400" dirty="0"/>
              <a:t>          - Etableringen af støjafskærmning  </a:t>
            </a:r>
          </a:p>
          <a:p>
            <a:pPr>
              <a:lnSpc>
                <a:spcPct val="50000"/>
              </a:lnSpc>
              <a:buNone/>
            </a:pPr>
            <a:r>
              <a:rPr lang="da-DK" sz="1400" dirty="0"/>
              <a:t>          - Indeklima</a:t>
            </a:r>
          </a:p>
          <a:p>
            <a:pPr>
              <a:lnSpc>
                <a:spcPct val="50000"/>
              </a:lnSpc>
              <a:buNone/>
            </a:pPr>
            <a:r>
              <a:rPr lang="da-DK" sz="1400" dirty="0"/>
              <a:t>          - Byggeskader generelt  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Totalrådgiver valgt juni 2021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Registrering af bygningsmassen og </a:t>
            </a:r>
          </a:p>
          <a:p>
            <a:pPr>
              <a:lnSpc>
                <a:spcPct val="50000"/>
              </a:lnSpc>
              <a:buNone/>
            </a:pPr>
            <a:r>
              <a:rPr lang="da-DK" sz="1600" dirty="0"/>
              <a:t>        konstruktioner i Elleparken</a:t>
            </a:r>
          </a:p>
          <a:p>
            <a:pPr>
              <a:lnSpc>
                <a:spcPct val="50000"/>
              </a:lnSpc>
              <a:buNone/>
            </a:pPr>
            <a:r>
              <a:rPr lang="da-DK" sz="1600" dirty="0"/>
              <a:t>        samt udbud mat. 2021 til 2023  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Entreprenørtilbud okt. 2023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Projektet indeholder alt fra skema </a:t>
            </a:r>
          </a:p>
          <a:p>
            <a:pPr>
              <a:lnSpc>
                <a:spcPct val="50000"/>
              </a:lnSpc>
              <a:buNone/>
            </a:pPr>
            <a:r>
              <a:rPr lang="da-DK" sz="1600" dirty="0"/>
              <a:t>        A grundlaget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da-DK" sz="1600" dirty="0"/>
              <a:t>Økonomi afklaring i sammenarbejdede</a:t>
            </a:r>
          </a:p>
          <a:p>
            <a:pPr>
              <a:lnSpc>
                <a:spcPct val="50000"/>
              </a:lnSpc>
              <a:buNone/>
            </a:pPr>
            <a:r>
              <a:rPr lang="da-DK" sz="1600" dirty="0"/>
              <a:t>        med Landsbyggefonden, Københavns </a:t>
            </a:r>
          </a:p>
          <a:p>
            <a:pPr>
              <a:lnSpc>
                <a:spcPct val="50000"/>
              </a:lnSpc>
              <a:buNone/>
            </a:pPr>
            <a:r>
              <a:rPr lang="da-DK" sz="1600" dirty="0"/>
              <a:t>        kommune og SAB er sket løbene </a:t>
            </a:r>
          </a:p>
          <a:p>
            <a:pPr>
              <a:lnSpc>
                <a:spcPct val="50000"/>
              </a:lnSpc>
              <a:buNone/>
            </a:pPr>
            <a:endParaRPr lang="da-DK" sz="1600" dirty="0"/>
          </a:p>
          <a:p>
            <a:pPr>
              <a:lnSpc>
                <a:spcPct val="50000"/>
              </a:lnSpc>
              <a:buNone/>
            </a:pPr>
            <a:r>
              <a:rPr lang="da-DK" sz="1600" dirty="0"/>
              <a:t>        Indstilling af endelig tilbud til SAB</a:t>
            </a:r>
          </a:p>
          <a:p>
            <a:pPr>
              <a:lnSpc>
                <a:spcPct val="50000"/>
              </a:lnSpc>
              <a:buNone/>
            </a:pPr>
            <a:r>
              <a:rPr lang="da-DK" sz="1600" dirty="0"/>
              <a:t>        februar 2024 </a:t>
            </a:r>
          </a:p>
          <a:p>
            <a:pPr>
              <a:lnSpc>
                <a:spcPct val="50000"/>
              </a:lnSpc>
              <a:buNone/>
            </a:pPr>
            <a:endParaRPr lang="da-DK" sz="1600" dirty="0"/>
          </a:p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0E3D7E5-CACC-6CF9-2D06-6822E19F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684000"/>
            <a:ext cx="11218663" cy="376174"/>
          </a:xfrm>
        </p:spPr>
        <p:txBody>
          <a:bodyPr/>
          <a:lstStyle/>
          <a:p>
            <a:r>
              <a:rPr lang="da-DK" dirty="0">
                <a:solidFill>
                  <a:schemeClr val="accent1"/>
                </a:solidFill>
              </a:rPr>
              <a:t>Status på Helhedsplanen</a:t>
            </a:r>
          </a:p>
        </p:txBody>
      </p:sp>
    </p:spTree>
    <p:extLst>
      <p:ext uri="{BB962C8B-B14F-4D97-AF65-F5344CB8AC3E}">
        <p14:creationId xmlns:p14="http://schemas.microsoft.com/office/powerpoint/2010/main" val="1478523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628F99DD-3D1F-2A9E-A064-A4C5371783F4}"/>
              </a:ext>
            </a:extLst>
          </p:cNvPr>
          <p:cNvSpPr txBox="1"/>
          <p:nvPr/>
        </p:nvSpPr>
        <p:spPr>
          <a:xfrm>
            <a:off x="416847" y="328623"/>
            <a:ext cx="5270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Hvorfor Helhedsplanen</a:t>
            </a:r>
          </a:p>
        </p:txBody>
      </p:sp>
      <p:pic>
        <p:nvPicPr>
          <p:cNvPr id="4" name="Billede 3" descr="Et billede, der indeholder bygning, mur, træ, bygningsmateriale&#10;&#10;Automatisk genereret beskrivelse">
            <a:extLst>
              <a:ext uri="{FF2B5EF4-FFF2-40B4-BE49-F238E27FC236}">
                <a16:creationId xmlns:a16="http://schemas.microsoft.com/office/drawing/2014/main" id="{70D4B0B7-4CC5-7C27-7D17-3AC82BD06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952" y="1351232"/>
            <a:ext cx="2939624" cy="2204718"/>
          </a:xfrm>
          <a:prstGeom prst="rect">
            <a:avLst/>
          </a:prstGeom>
        </p:spPr>
      </p:pic>
      <p:pic>
        <p:nvPicPr>
          <p:cNvPr id="6" name="Billede 5" descr="Et billede, der indeholder udendørs, græs, sky, plante&#10;&#10;Automatisk genereret beskrivelse">
            <a:extLst>
              <a:ext uri="{FF2B5EF4-FFF2-40B4-BE49-F238E27FC236}">
                <a16:creationId xmlns:a16="http://schemas.microsoft.com/office/drawing/2014/main" id="{C01E0192-7B99-378D-727C-779D20F26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36" y="983774"/>
            <a:ext cx="3919502" cy="2939627"/>
          </a:xfrm>
          <a:prstGeom prst="rect">
            <a:avLst/>
          </a:prstGeom>
        </p:spPr>
      </p:pic>
      <p:pic>
        <p:nvPicPr>
          <p:cNvPr id="8" name="Billede 7" descr="Et billede, der indeholder udendørs, sky, bygning, køretøj&#10;&#10;Automatisk genereret beskrivelse">
            <a:extLst>
              <a:ext uri="{FF2B5EF4-FFF2-40B4-BE49-F238E27FC236}">
                <a16:creationId xmlns:a16="http://schemas.microsoft.com/office/drawing/2014/main" id="{C7D4CD93-7E86-EB41-1E83-D2C593DE80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5" b="20606"/>
          <a:stretch/>
        </p:blipFill>
        <p:spPr>
          <a:xfrm rot="5400000">
            <a:off x="6872942" y="1029461"/>
            <a:ext cx="2939626" cy="2848246"/>
          </a:xfrm>
          <a:prstGeom prst="rect">
            <a:avLst/>
          </a:prstGeom>
        </p:spPr>
      </p:pic>
      <p:pic>
        <p:nvPicPr>
          <p:cNvPr id="10" name="Billede 9" descr="Et billede, der indeholder udendørs, græs, bygning, sky&#10;&#10;Automatisk genereret beskrivelse">
            <a:extLst>
              <a:ext uri="{FF2B5EF4-FFF2-40B4-BE49-F238E27FC236}">
                <a16:creationId xmlns:a16="http://schemas.microsoft.com/office/drawing/2014/main" id="{78A36E88-3480-5F51-1E38-836074C482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4" y="4042403"/>
            <a:ext cx="3119319" cy="2339489"/>
          </a:xfrm>
          <a:prstGeom prst="rect">
            <a:avLst/>
          </a:prstGeom>
        </p:spPr>
      </p:pic>
      <p:pic>
        <p:nvPicPr>
          <p:cNvPr id="12" name="Billede 11" descr="Et billede, der indeholder mur, indendørs, gips, Kompositmateriale&#10;&#10;Automatisk genereret beskrivelse">
            <a:extLst>
              <a:ext uri="{FF2B5EF4-FFF2-40B4-BE49-F238E27FC236}">
                <a16:creationId xmlns:a16="http://schemas.microsoft.com/office/drawing/2014/main" id="{29CFEB36-A90B-449B-E65F-2A1D0207E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9" t="39325" b="361"/>
          <a:stretch/>
        </p:blipFill>
        <p:spPr>
          <a:xfrm rot="5400000">
            <a:off x="9370657" y="1521745"/>
            <a:ext cx="2939629" cy="1863681"/>
          </a:xfrm>
          <a:prstGeom prst="rect">
            <a:avLst/>
          </a:prstGeom>
        </p:spPr>
      </p:pic>
      <p:pic>
        <p:nvPicPr>
          <p:cNvPr id="14" name="Billede 13" descr="Et billede, der indeholder Planke, træ, tømmer, bygning&#10;&#10;Automatisk genereret beskrivelse">
            <a:extLst>
              <a:ext uri="{FF2B5EF4-FFF2-40B4-BE49-F238E27FC236}">
                <a16:creationId xmlns:a16="http://schemas.microsoft.com/office/drawing/2014/main" id="{E6EF9D9D-3F9D-878E-1403-4DABB4A255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3238" y="4334839"/>
            <a:ext cx="2339492" cy="1754619"/>
          </a:xfrm>
          <a:prstGeom prst="rect">
            <a:avLst/>
          </a:prstGeom>
        </p:spPr>
      </p:pic>
      <p:pic>
        <p:nvPicPr>
          <p:cNvPr id="16" name="Billede 15" descr="Et billede, der indeholder indendørs, mur, Husholdningsapparater, vask&#10;&#10;Automatisk genereret beskrivelse">
            <a:extLst>
              <a:ext uri="{FF2B5EF4-FFF2-40B4-BE49-F238E27FC236}">
                <a16:creationId xmlns:a16="http://schemas.microsoft.com/office/drawing/2014/main" id="{A8303FFC-7B9F-BB52-BA6E-3180B2A959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2794" y="4334832"/>
            <a:ext cx="2339493" cy="1754620"/>
          </a:xfrm>
          <a:prstGeom prst="rect">
            <a:avLst/>
          </a:prstGeom>
        </p:spPr>
      </p:pic>
      <p:pic>
        <p:nvPicPr>
          <p:cNvPr id="18" name="Billede 17" descr="Et billede, der indeholder mur, indendørs, loft, badeværelse&#10;&#10;Automatisk genereret beskrivelse">
            <a:extLst>
              <a:ext uri="{FF2B5EF4-FFF2-40B4-BE49-F238E27FC236}">
                <a16:creationId xmlns:a16="http://schemas.microsoft.com/office/drawing/2014/main" id="{98334AB8-B447-6AD6-AA21-92E6A7F57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6043" y="4334832"/>
            <a:ext cx="2339498" cy="1754623"/>
          </a:xfrm>
          <a:prstGeom prst="rect">
            <a:avLst/>
          </a:prstGeom>
        </p:spPr>
      </p:pic>
      <p:pic>
        <p:nvPicPr>
          <p:cNvPr id="22" name="Billede 21" descr="Et billede, der indeholder udendørs, vej, køretøj, Landkøretøj&#10;&#10;Automatisk genereret beskrivelse">
            <a:extLst>
              <a:ext uri="{FF2B5EF4-FFF2-40B4-BE49-F238E27FC236}">
                <a16:creationId xmlns:a16="http://schemas.microsoft.com/office/drawing/2014/main" id="{0FEFD9EC-E0AD-0F21-6386-5904DDF044A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" r="28525"/>
          <a:stretch/>
        </p:blipFill>
        <p:spPr>
          <a:xfrm rot="5400000">
            <a:off x="9434049" y="4040550"/>
            <a:ext cx="2339494" cy="23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8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E3E4E-EB35-1594-4A2C-CFBD458DF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2CD8F468-03D3-A060-EF3E-189E4F319871}"/>
              </a:ext>
            </a:extLst>
          </p:cNvPr>
          <p:cNvSpPr txBox="1"/>
          <p:nvPr/>
        </p:nvSpPr>
        <p:spPr>
          <a:xfrm>
            <a:off x="468847" y="332942"/>
            <a:ext cx="784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Arbejder indeholdt i Helhedsplanen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70C1975-C7D7-61CF-7D78-39B29A77416C}"/>
              </a:ext>
            </a:extLst>
          </p:cNvPr>
          <p:cNvSpPr txBox="1"/>
          <p:nvPr/>
        </p:nvSpPr>
        <p:spPr>
          <a:xfrm>
            <a:off x="475153" y="1096798"/>
            <a:ext cx="682112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da-DK" sz="1400" b="1" dirty="0">
                <a:solidFill>
                  <a:schemeClr val="accent2"/>
                </a:solidFill>
                <a:ea typeface="Verdana" panose="020B0604030504040204" pitchFamily="34" charset="0"/>
              </a:rPr>
              <a:t>Arbejder udenfor bolig 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  <a:ea typeface="Verdana" panose="020B0604030504040204" pitchFamily="34" charset="0"/>
              </a:rPr>
              <a:t>Udskiftning af tag, i forbindelse med at der etableres nye tagboliger. 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  <a:ea typeface="Verdana" panose="020B0604030504040204" pitchFamily="34" charset="0"/>
              </a:rPr>
              <a:t>Efterisolering af gavle og udskiftning af kældertrapper.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  <a:ea typeface="Verdana" panose="020B0604030504040204" pitchFamily="34" charset="0"/>
              </a:rPr>
              <a:t>Istandsættelse af facade ved omfugning af murværket og udskiftning af vinduer og sålbænke inkl. etablering af nyt dørtelefonsystem med nøglebrikadgang.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  <a:ea typeface="Verdana" panose="020B0604030504040204" pitchFamily="34" charset="0"/>
              </a:rPr>
              <a:t>Udskiftning af varmecentral, inkl. varmefordelingsrør og isolering af varmeledninger i jord og kælder. 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  <a:ea typeface="Verdana" panose="020B0604030504040204" pitchFamily="34" charset="0"/>
              </a:rPr>
              <a:t>Udskiftning af vand- og gasfordelingsrør inkl. kælderbelysning.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  <a:ea typeface="Verdana" panose="020B0604030504040204" pitchFamily="34" charset="0"/>
              </a:rPr>
              <a:t>Istandsættes af alle trappeopgange med nye linoleumsgulve og maleristandsættelse af vægge, inkl. forbedring af brandsikkerheden med trapperumssprinkling og etablering af elevatorer i forbindelse med tilgængelighedsboliger.</a:t>
            </a: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  <a:p>
            <a:pPr marL="171450" marR="0" indent="-171450" algn="l" rtl="0">
              <a:buFont typeface="Arial" panose="020B0604020202020204" pitchFamily="34" charset="0"/>
              <a:buChar char="•"/>
            </a:pPr>
            <a:r>
              <a:rPr lang="da-DK" sz="1400" dirty="0">
                <a:solidFill>
                  <a:schemeClr val="accent2"/>
                </a:solidFill>
                <a:ea typeface="Verdana" panose="020B0604030504040204" pitchFamily="34" charset="0"/>
              </a:rPr>
              <a:t>Opdatering af elinstallationerne og EL-forsyning til hver lejlighed, hvilket muliggør tilslutning af elkomfur i køkkenet som alternativ til gaskomfur.</a:t>
            </a:r>
          </a:p>
          <a:p>
            <a:pPr marR="0" algn="l" rtl="0"/>
            <a:endParaRPr lang="da-DK" sz="1400" dirty="0">
              <a:solidFill>
                <a:schemeClr val="accent2"/>
              </a:solidFill>
              <a:ea typeface="Verdana" panose="020B0604030504040204" pitchFamily="34" charset="0"/>
            </a:endParaRPr>
          </a:p>
        </p:txBody>
      </p:sp>
      <p:pic>
        <p:nvPicPr>
          <p:cNvPr id="5" name="Billede 4" descr="Et billede, der indeholder udendørs, sky, plante, vindue&#10;&#10;Automatisk genereret beskrivelse">
            <a:extLst>
              <a:ext uri="{FF2B5EF4-FFF2-40B4-BE49-F238E27FC236}">
                <a16:creationId xmlns:a16="http://schemas.microsoft.com/office/drawing/2014/main" id="{A085B0CC-96B3-BCA5-D5F3-1D3E1A8AC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6" r="16398" b="7430"/>
          <a:stretch/>
        </p:blipFill>
        <p:spPr>
          <a:xfrm rot="5400000">
            <a:off x="6989234" y="1786204"/>
            <a:ext cx="4818354" cy="40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sky, bygning, plante&#10;&#10;Automatisk genereret beskrivelse">
            <a:extLst>
              <a:ext uri="{FF2B5EF4-FFF2-40B4-BE49-F238E27FC236}">
                <a16:creationId xmlns:a16="http://schemas.microsoft.com/office/drawing/2014/main" id="{9F05F2E4-CCDA-245D-8248-850E6BD47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E1D23E2-2D76-717E-3F60-E104C7421AD2}"/>
              </a:ext>
            </a:extLst>
          </p:cNvPr>
          <p:cNvSpPr txBox="1"/>
          <p:nvPr/>
        </p:nvSpPr>
        <p:spPr>
          <a:xfrm>
            <a:off x="579120" y="560725"/>
            <a:ext cx="9380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chemeClr val="accent2"/>
                </a:solidFill>
                <a:ea typeface="Verdana" panose="020B0604030504040204" pitchFamily="34" charset="0"/>
              </a:rPr>
              <a:t>Etablering af støjafskærmninger og lydorangerier mod Folehaven.</a:t>
            </a:r>
          </a:p>
        </p:txBody>
      </p:sp>
    </p:spTree>
    <p:extLst>
      <p:ext uri="{BB962C8B-B14F-4D97-AF65-F5344CB8AC3E}">
        <p14:creationId xmlns:p14="http://schemas.microsoft.com/office/powerpoint/2010/main" val="51138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ky, bygning, udendørs, arkitektur&#10;&#10;Automatisk genereret beskrivelse">
            <a:extLst>
              <a:ext uri="{FF2B5EF4-FFF2-40B4-BE49-F238E27FC236}">
                <a16:creationId xmlns:a16="http://schemas.microsoft.com/office/drawing/2014/main" id="{48AD63BF-E23E-8F01-47D5-7F42A8351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5992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Farvesæt 1">
      <a:dk1>
        <a:srgbClr val="000000"/>
      </a:dk1>
      <a:lt1>
        <a:srgbClr val="FFFFFF"/>
      </a:lt1>
      <a:dk2>
        <a:srgbClr val="005A9B"/>
      </a:dk2>
      <a:lt2>
        <a:srgbClr val="DDEFF7"/>
      </a:lt2>
      <a:accent1>
        <a:srgbClr val="D86435"/>
      </a:accent1>
      <a:accent2>
        <a:srgbClr val="075150"/>
      </a:accent2>
      <a:accent3>
        <a:srgbClr val="F2E8DF"/>
      </a:accent3>
      <a:accent4>
        <a:srgbClr val="466FB6"/>
      </a:accent4>
      <a:accent5>
        <a:srgbClr val="DBCEE6"/>
      </a:accent5>
      <a:accent6>
        <a:srgbClr val="CB8129"/>
      </a:accent6>
      <a:hlink>
        <a:srgbClr val="466FB6"/>
      </a:hlink>
      <a:folHlink>
        <a:srgbClr val="D86435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A9B"/>
        </a:solidFill>
        <a:ln>
          <a:solidFill>
            <a:srgbClr val="005A9B"/>
          </a:solidFill>
        </a:ln>
      </a:spPr>
      <a:bodyPr lIns="72000" tIns="72000" rIns="72000" bIns="72000" rtlCol="0" anchor="ctr"/>
      <a:lstStyle>
        <a:defPPr algn="ctr">
          <a:lnSpc>
            <a:spcPct val="97000"/>
          </a:lnSpc>
          <a:defRPr dirty="0" err="1" smtClean="0">
            <a:latin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97000"/>
          </a:lnSpc>
          <a:defRPr sz="2600" noProof="0" dirty="0" err="1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B PowerPoint.potx" id="{C7914940-3C3F-4E1A-9EF4-8F5D5FE04557}" vid="{FC4CFE45-DF0B-43B2-A5F8-A15E8F824FAC}"/>
    </a:ext>
  </a:extLst>
</a:theme>
</file>

<file path=ppt/theme/theme2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AB">
      <a:dk1>
        <a:srgbClr val="000000"/>
      </a:dk1>
      <a:lt1>
        <a:srgbClr val="FFFFFF"/>
      </a:lt1>
      <a:dk2>
        <a:srgbClr val="003478"/>
      </a:dk2>
      <a:lt2>
        <a:srgbClr val="99AEC9"/>
      </a:lt2>
      <a:accent1>
        <a:srgbClr val="8FCAE7"/>
      </a:accent1>
      <a:accent2>
        <a:srgbClr val="6685AE"/>
      </a:accent2>
      <a:accent3>
        <a:srgbClr val="335D93"/>
      </a:accent3>
      <a:accent4>
        <a:srgbClr val="4B4E54"/>
      </a:accent4>
      <a:accent5>
        <a:srgbClr val="99AEC9"/>
      </a:accent5>
      <a:accent6>
        <a:srgbClr val="003478"/>
      </a:accent6>
      <a:hlink>
        <a:srgbClr val="335D93"/>
      </a:hlink>
      <a:folHlink>
        <a:srgbClr val="4B4E54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661EC261421B144AD2BE1D3B6EDBA37" ma:contentTypeVersion="15" ma:contentTypeDescription="Opret et nyt dokument." ma:contentTypeScope="" ma:versionID="29ae066dada627747dfd8254f55eecaa">
  <xsd:schema xmlns:xsd="http://www.w3.org/2001/XMLSchema" xmlns:xs="http://www.w3.org/2001/XMLSchema" xmlns:p="http://schemas.microsoft.com/office/2006/metadata/properties" xmlns:ns3="f9ddaeb5-5322-4369-8cc9-20f6b5f5e4f7" xmlns:ns4="34efba53-6347-438c-9c36-6d739023c091" targetNamespace="http://schemas.microsoft.com/office/2006/metadata/properties" ma:root="true" ma:fieldsID="25de5433999785d7c6773c38d4ee795e" ns3:_="" ns4:_="">
    <xsd:import namespace="f9ddaeb5-5322-4369-8cc9-20f6b5f5e4f7"/>
    <xsd:import namespace="34efba53-6347-438c-9c36-6d739023c09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  <xsd:element ref="ns4:MediaServiceOCR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daeb5-5322-4369-8cc9-20f6b5f5e4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værdi for deling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efba53-6347-438c-9c36-6d739023c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FC8CFB-D11E-423D-9356-D01F401827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EE1DC4-9FF7-4478-A95C-9D09D09E6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ddaeb5-5322-4369-8cc9-20f6b5f5e4f7"/>
    <ds:schemaRef ds:uri="34efba53-6347-438c-9c36-6d739023c0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59B59D-8309-48D3-965F-ABB6211E4411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34efba53-6347-438c-9c36-6d739023c091"/>
    <ds:schemaRef ds:uri="http://purl.org/dc/elements/1.1/"/>
    <ds:schemaRef ds:uri="f9ddaeb5-5322-4369-8cc9-20f6b5f5e4f7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1627</TotalTime>
  <Words>2896</Words>
  <Application>Microsoft Office PowerPoint</Application>
  <PresentationFormat>Widescreen</PresentationFormat>
  <Paragraphs>526</Paragraphs>
  <Slides>47</Slides>
  <Notes>47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47</vt:i4>
      </vt:variant>
    </vt:vector>
  </HeadingPairs>
  <TitlesOfParts>
    <vt:vector size="53" baseType="lpstr">
      <vt:lpstr>Aptos</vt:lpstr>
      <vt:lpstr>Arial</vt:lpstr>
      <vt:lpstr>HelveticaNeueLT Std Lt Cn</vt:lpstr>
      <vt:lpstr>Palatino Linotype</vt:lpstr>
      <vt:lpstr>Verdana</vt:lpstr>
      <vt:lpstr>Blank</vt:lpstr>
      <vt:lpstr>SAB Elleparken</vt:lpstr>
      <vt:lpstr>VELKOMMEN</vt:lpstr>
      <vt:lpstr>Deltager for informationsmødet </vt:lpstr>
      <vt:lpstr>PowerPoint-præsentation</vt:lpstr>
      <vt:lpstr>Status på Helhedsplanen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Økonomi – Skema B</vt:lpstr>
      <vt:lpstr>PowerPoint-præsentation</vt:lpstr>
      <vt:lpstr>Økonomi – Skema B</vt:lpstr>
      <vt:lpstr>Økonomi – Skema B</vt:lpstr>
      <vt:lpstr>PowerPoint-præsentation</vt:lpstr>
      <vt:lpstr>PowerPoint-præsentation</vt:lpstr>
      <vt:lpstr>Økonomi - Finansiering</vt:lpstr>
      <vt:lpstr>Økonomi - huslejekonsekvens</vt:lpstr>
      <vt:lpstr>Økonomi – Eksempler på huslejekonsekvens</vt:lpstr>
      <vt:lpstr>Økonomi  Finansiering af nødvendige arbejder Uden en Helhedsplan</vt:lpstr>
      <vt:lpstr>Økonomi  Finansiering af nødvendige arbejder Uden en Helhedsplan</vt:lpstr>
      <vt:lpstr>Økonomi  Finansiering af nødvendige arbejder Uden en Helhedsplan</vt:lpstr>
      <vt:lpstr>Økonomi  Finansiering af nødvendige arbejder Uden en Helhedsplan</vt:lpstr>
      <vt:lpstr>Økonomi  Finansiering af nødvendige arbejder Uden en Helhedsplan</vt:lpstr>
      <vt:lpstr>Økonomi  Finansiering af nødvendige arbejder Uden en Helhedsplan</vt:lpstr>
      <vt:lpstr>Støttet Andel af renoveringen</vt:lpstr>
      <vt:lpstr>Ovenstående skal i samråd med entreprenøren fastlægges</vt:lpstr>
      <vt:lpstr>Genhusning - Etapedeling</vt:lpstr>
      <vt:lpstr>PowerPoint-præsentation</vt:lpstr>
      <vt:lpstr>Spørgsmål</vt:lpstr>
      <vt:lpstr>Hvad skal der stemmes om den 19. marts </vt:lpstr>
      <vt:lpstr>Økonomi finansiering - Bilag  </vt:lpstr>
      <vt:lpstr>Tidsplan - bilag</vt:lpstr>
      <vt:lpstr>Genhusning Etapedeling - bilag</vt:lpstr>
      <vt:lpstr>PowerPoint-præsentation</vt:lpstr>
      <vt:lpstr>PowerPoint-præsentation</vt:lpstr>
    </vt:vector>
  </TitlesOfParts>
  <Company>KAB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Peter Stagaard</dc:creator>
  <cp:lastModifiedBy>Hilda Hashemi</cp:lastModifiedBy>
  <cp:revision>22</cp:revision>
  <cp:lastPrinted>2024-03-07T08:19:17Z</cp:lastPrinted>
  <dcterms:created xsi:type="dcterms:W3CDTF">2024-02-12T08:31:12Z</dcterms:created>
  <dcterms:modified xsi:type="dcterms:W3CDTF">2024-03-18T10:51:47Z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ArtworkDefinitionTemplate">
    <vt:lpwstr>Presentation</vt:lpwstr>
  </property>
  <property fmtid="{D5CDD505-2E9C-101B-9397-08002B2CF9AE}" pid="4" name="HelpDocument">
    <vt:lpwstr>KAB PowerPoint.html</vt:lpwstr>
  </property>
  <property fmtid="{D5CDD505-2E9C-101B-9397-08002B2CF9AE}" pid="5" name="SD_MenuGroup">
    <vt:lpwstr>Designskabeloner</vt:lpwstr>
  </property>
  <property fmtid="{D5CDD505-2E9C-101B-9397-08002B2CF9AE}" pid="6" name="ColorExtensionSet">
    <vt:lpwstr>*</vt:lpwstr>
  </property>
  <property fmtid="{D5CDD505-2E9C-101B-9397-08002B2CF9AE}" pid="7" name="SD_DocumentLanguageString">
    <vt:lpwstr>Dansk</vt:lpwstr>
  </property>
  <property fmtid="{D5CDD505-2E9C-101B-9397-08002B2CF9AE}" pid="8" name="SD_CtlText_Usersettings_Userprofile">
    <vt:lpwstr>Skriv navnet på den nye profil</vt:lpwstr>
  </property>
  <property fmtid="{D5CDD505-2E9C-101B-9397-08002B2CF9AE}" pid="9" name="SD_DocumentLanguage">
    <vt:lpwstr>da-DK</vt:lpwstr>
  </property>
  <property fmtid="{D5CDD505-2E9C-101B-9397-08002B2CF9AE}" pid="10" name="SD_UserprofileName">
    <vt:lpwstr>Skriv navnet på den nye profil</vt:lpwstr>
  </property>
  <property fmtid="{D5CDD505-2E9C-101B-9397-08002B2CF9AE}" pid="11" name="SD_OFF_ID">
    <vt:lpwstr>1</vt:lpwstr>
  </property>
  <property fmtid="{D5CDD505-2E9C-101B-9397-08002B2CF9AE}" pid="12" name="CurrentOfficeID">
    <vt:lpwstr>1</vt:lpwstr>
  </property>
  <property fmtid="{D5CDD505-2E9C-101B-9397-08002B2CF9AE}" pid="13" name="SD_OFF_Unit">
    <vt:lpwstr>KAB</vt:lpwstr>
  </property>
  <property fmtid="{D5CDD505-2E9C-101B-9397-08002B2CF9AE}" pid="14" name="SD_OFF_RealName">
    <vt:lpwstr>KAB</vt:lpwstr>
  </property>
  <property fmtid="{D5CDD505-2E9C-101B-9397-08002B2CF9AE}" pid="15" name="SD_OFF_Admin">
    <vt:lpwstr/>
  </property>
  <property fmtid="{D5CDD505-2E9C-101B-9397-08002B2CF9AE}" pid="16" name="SD_OFF_Address">
    <vt:lpwstr>Enghavevej 81*2450 København SV</vt:lpwstr>
  </property>
  <property fmtid="{D5CDD505-2E9C-101B-9397-08002B2CF9AE}" pid="17" name="SD_OFF_LogoPP1">
    <vt:lpwstr>KAB2.emf</vt:lpwstr>
  </property>
  <property fmtid="{D5CDD505-2E9C-101B-9397-08002B2CF9AE}" pid="18" name="SD_OFF_PPScaleMode">
    <vt:lpwstr>ScaleToWidth</vt:lpwstr>
  </property>
  <property fmtid="{D5CDD505-2E9C-101B-9397-08002B2CF9AE}" pid="19" name="SD_OFF_PPPlaceholder">
    <vt:lpwstr>SD_ART_Logo</vt:lpwstr>
  </property>
  <property fmtid="{D5CDD505-2E9C-101B-9397-08002B2CF9AE}" pid="20" name="SD_OFF_Logo1">
    <vt:lpwstr>KAB.emf</vt:lpwstr>
  </property>
  <property fmtid="{D5CDD505-2E9C-101B-9397-08002B2CF9AE}" pid="21" name="SD_OFF_Logo1-2">
    <vt:lpwstr/>
  </property>
  <property fmtid="{D5CDD505-2E9C-101B-9397-08002B2CF9AE}" pid="22" name="SD_OFF_Logo2">
    <vt:lpwstr>KAB2.emf</vt:lpwstr>
  </property>
  <property fmtid="{D5CDD505-2E9C-101B-9397-08002B2CF9AE}" pid="23" name="SD_OFF_Slogan">
    <vt:lpwstr/>
  </property>
  <property fmtid="{D5CDD505-2E9C-101B-9397-08002B2CF9AE}" pid="24" name="SD_OFF_Logo1Width">
    <vt:lpwstr>3,4</vt:lpwstr>
  </property>
  <property fmtid="{D5CDD505-2E9C-101B-9397-08002B2CF9AE}" pid="25" name="SD_OFF_Logo1_X">
    <vt:lpwstr>16,2</vt:lpwstr>
  </property>
  <property fmtid="{D5CDD505-2E9C-101B-9397-08002B2CF9AE}" pid="26" name="SD_OFF_Logo1_Y">
    <vt:lpwstr>1,4</vt:lpwstr>
  </property>
  <property fmtid="{D5CDD505-2E9C-101B-9397-08002B2CF9AE}" pid="27" name="SD_OFF_Logo2Width">
    <vt:lpwstr>3,4</vt:lpwstr>
  </property>
  <property fmtid="{D5CDD505-2E9C-101B-9397-08002B2CF9AE}" pid="28" name="SD_OFF_Logo2_X">
    <vt:lpwstr>16,2</vt:lpwstr>
  </property>
  <property fmtid="{D5CDD505-2E9C-101B-9397-08002B2CF9AE}" pid="29" name="SD_OFF_Logo2_Y">
    <vt:lpwstr>1,4</vt:lpwstr>
  </property>
  <property fmtid="{D5CDD505-2E9C-101B-9397-08002B2CF9AE}" pid="30" name="SD_OFF_Phone|Fax">
    <vt:lpwstr>33 63 10 00|</vt:lpwstr>
  </property>
  <property fmtid="{D5CDD505-2E9C-101B-9397-08002B2CF9AE}" pid="31" name="SD_OFF_Email">
    <vt:lpwstr>kab@kab-bolig.dk</vt:lpwstr>
  </property>
  <property fmtid="{D5CDD505-2E9C-101B-9397-08002B2CF9AE}" pid="32" name="SD_OFF_Web">
    <vt:lpwstr>www.kab-bolig.dk</vt:lpwstr>
  </property>
  <property fmtid="{D5CDD505-2E9C-101B-9397-08002B2CF9AE}" pid="33" name="SD_OFF_CVR">
    <vt:lpwstr>56 81 59 10</vt:lpwstr>
  </property>
  <property fmtid="{D5CDD505-2E9C-101B-9397-08002B2CF9AE}" pid="34" name="SD_OFF_Hours01">
    <vt:lpwstr>Efter aftale</vt:lpwstr>
  </property>
  <property fmtid="{D5CDD505-2E9C-101B-9397-08002B2CF9AE}" pid="35" name="SD_OFF_Hours02">
    <vt:lpwstr>kab-bolig.dk/bookmoede</vt:lpwstr>
  </property>
  <property fmtid="{D5CDD505-2E9C-101B-9397-08002B2CF9AE}" pid="36" name="SD_OFF_Hours03">
    <vt:lpwstr/>
  </property>
  <property fmtid="{D5CDD505-2E9C-101B-9397-08002B2CF9AE}" pid="37" name="SD_OFF_Hours04">
    <vt:lpwstr/>
  </property>
  <property fmtid="{D5CDD505-2E9C-101B-9397-08002B2CF9AE}" pid="38" name="SD_OFF_Hours05">
    <vt:lpwstr/>
  </property>
  <property fmtid="{D5CDD505-2E9C-101B-9397-08002B2CF9AE}" pid="39" name="SD_OFF_PhoneHours01">
    <vt:lpwstr>Man-fredag|09.00-14.30</vt:lpwstr>
  </property>
  <property fmtid="{D5CDD505-2E9C-101B-9397-08002B2CF9AE}" pid="40" name="SD_OFF_PhoneHours02">
    <vt:lpwstr/>
  </property>
  <property fmtid="{D5CDD505-2E9C-101B-9397-08002B2CF9AE}" pid="41" name="SD_OFF_PhoneHours03">
    <vt:lpwstr/>
  </property>
  <property fmtid="{D5CDD505-2E9C-101B-9397-08002B2CF9AE}" pid="42" name="SD_OFF_PhoneHours04">
    <vt:lpwstr/>
  </property>
  <property fmtid="{D5CDD505-2E9C-101B-9397-08002B2CF9AE}" pid="43" name="SD_OFF_PhoneHours05">
    <vt:lpwstr/>
  </property>
  <property fmtid="{D5CDD505-2E9C-101B-9397-08002B2CF9AE}" pid="44" name="SD_OFF_ArtworkDefinition">
    <vt:lpwstr>KAB</vt:lpwstr>
  </property>
  <property fmtid="{D5CDD505-2E9C-101B-9397-08002B2CF9AE}" pid="45" name="LastCompletedArtworkDefinition">
    <vt:lpwstr>KAB</vt:lpwstr>
  </property>
  <property fmtid="{D5CDD505-2E9C-101B-9397-08002B2CF9AE}" pid="46" name="SD_USR_Name">
    <vt:lpwstr>Peter Stagaard</vt:lpwstr>
  </property>
  <property fmtid="{D5CDD505-2E9C-101B-9397-08002B2CF9AE}" pid="47" name="SD_USR_Title">
    <vt:lpwstr>Seniorprojektleder</vt:lpwstr>
  </property>
  <property fmtid="{D5CDD505-2E9C-101B-9397-08002B2CF9AE}" pid="48" name="SD_USR_DirectPhone">
    <vt:lpwstr>38 38 19 56</vt:lpwstr>
  </property>
  <property fmtid="{D5CDD505-2E9C-101B-9397-08002B2CF9AE}" pid="49" name="SD_USR_DirectEmail">
    <vt:lpwstr>petst@kab-bolig.dk</vt:lpwstr>
  </property>
  <property fmtid="{D5CDD505-2E9C-101B-9397-08002B2CF9AE}" pid="50" name="SD_USR_Address">
    <vt:lpwstr>Enghavevej 81_x000d_
2450 København SV</vt:lpwstr>
  </property>
  <property fmtid="{D5CDD505-2E9C-101B-9397-08002B2CF9AE}" pid="51" name="SD_USR_Fax">
    <vt:lpwstr/>
  </property>
  <property fmtid="{D5CDD505-2E9C-101B-9397-08002B2CF9AE}" pid="52" name="SD_USR_Phone">
    <vt:lpwstr>33 63 10 00</vt:lpwstr>
  </property>
  <property fmtid="{D5CDD505-2E9C-101B-9397-08002B2CF9AE}" pid="53" name="SD_USR_Email">
    <vt:lpwstr>kab@kab-bolig.dk</vt:lpwstr>
  </property>
  <property fmtid="{D5CDD505-2E9C-101B-9397-08002B2CF9AE}" pid="54" name="SD_USR_Web">
    <vt:lpwstr>www.kab-bolig.dk</vt:lpwstr>
  </property>
  <property fmtid="{D5CDD505-2E9C-101B-9397-08002B2CF9AE}" pid="55" name="SD_USR_CVR">
    <vt:lpwstr>56 81 59 10</vt:lpwstr>
  </property>
  <property fmtid="{D5CDD505-2E9C-101B-9397-08002B2CF9AE}" pid="56" name="SD_USR_Hours01">
    <vt:lpwstr/>
  </property>
  <property fmtid="{D5CDD505-2E9C-101B-9397-08002B2CF9AE}" pid="57" name="SD_USR_Days01">
    <vt:lpwstr>Efter aftale</vt:lpwstr>
  </property>
  <property fmtid="{D5CDD505-2E9C-101B-9397-08002B2CF9AE}" pid="58" name="SD_USR_Hours02">
    <vt:lpwstr/>
  </property>
  <property fmtid="{D5CDD505-2E9C-101B-9397-08002B2CF9AE}" pid="59" name="SD_USR_Days02">
    <vt:lpwstr>kab-bolig.dk/bookmoede</vt:lpwstr>
  </property>
  <property fmtid="{D5CDD505-2E9C-101B-9397-08002B2CF9AE}" pid="60" name="SD_USR_Hours03">
    <vt:lpwstr/>
  </property>
  <property fmtid="{D5CDD505-2E9C-101B-9397-08002B2CF9AE}" pid="61" name="SD_USR_Days03">
    <vt:lpwstr/>
  </property>
  <property fmtid="{D5CDD505-2E9C-101B-9397-08002B2CF9AE}" pid="62" name="SD_USR_Hours04">
    <vt:lpwstr/>
  </property>
  <property fmtid="{D5CDD505-2E9C-101B-9397-08002B2CF9AE}" pid="63" name="SD_USR_Days04">
    <vt:lpwstr/>
  </property>
  <property fmtid="{D5CDD505-2E9C-101B-9397-08002B2CF9AE}" pid="64" name="SD_USR_Hours05">
    <vt:lpwstr/>
  </property>
  <property fmtid="{D5CDD505-2E9C-101B-9397-08002B2CF9AE}" pid="65" name="SD_USR_Days05">
    <vt:lpwstr/>
  </property>
  <property fmtid="{D5CDD505-2E9C-101B-9397-08002B2CF9AE}" pid="66" name="SD_USR_PhoneHours01">
    <vt:lpwstr>09.00-14.30</vt:lpwstr>
  </property>
  <property fmtid="{D5CDD505-2E9C-101B-9397-08002B2CF9AE}" pid="67" name="SD_USR_PhoneDays01">
    <vt:lpwstr>Man-fredag</vt:lpwstr>
  </property>
  <property fmtid="{D5CDD505-2E9C-101B-9397-08002B2CF9AE}" pid="68" name="SD_USR_PhoneHours02">
    <vt:lpwstr/>
  </property>
  <property fmtid="{D5CDD505-2E9C-101B-9397-08002B2CF9AE}" pid="69" name="SD_USR_PhoneDays02">
    <vt:lpwstr/>
  </property>
  <property fmtid="{D5CDD505-2E9C-101B-9397-08002B2CF9AE}" pid="70" name="SD_USR_PhoneHours03">
    <vt:lpwstr/>
  </property>
  <property fmtid="{D5CDD505-2E9C-101B-9397-08002B2CF9AE}" pid="71" name="SD_USR_PhoneDays03">
    <vt:lpwstr/>
  </property>
  <property fmtid="{D5CDD505-2E9C-101B-9397-08002B2CF9AE}" pid="72" name="SD_USR_PhoneHours04">
    <vt:lpwstr/>
  </property>
  <property fmtid="{D5CDD505-2E9C-101B-9397-08002B2CF9AE}" pid="73" name="SD_USR_PhoneDays04">
    <vt:lpwstr/>
  </property>
  <property fmtid="{D5CDD505-2E9C-101B-9397-08002B2CF9AE}" pid="74" name="SD_USR_PhoneHours05">
    <vt:lpwstr/>
  </property>
  <property fmtid="{D5CDD505-2E9C-101B-9397-08002B2CF9AE}" pid="75" name="SD_USR_PhoneDays05">
    <vt:lpwstr/>
  </property>
  <property fmtid="{D5CDD505-2E9C-101B-9397-08002B2CF9AE}" pid="76" name="DocumentInfoFinished">
    <vt:lpwstr>True</vt:lpwstr>
  </property>
  <property fmtid="{D5CDD505-2E9C-101B-9397-08002B2CF9AE}" pid="77" name="ContentTypeId">
    <vt:lpwstr>0x010100A661EC261421B144AD2BE1D3B6EDBA37</vt:lpwstr>
  </property>
</Properties>
</file>