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319" r:id="rId4"/>
    <p:sldId id="258" r:id="rId5"/>
    <p:sldId id="281" r:id="rId6"/>
    <p:sldId id="259" r:id="rId7"/>
    <p:sldId id="270" r:id="rId8"/>
    <p:sldId id="260" r:id="rId9"/>
    <p:sldId id="273" r:id="rId10"/>
    <p:sldId id="274" r:id="rId11"/>
    <p:sldId id="279" r:id="rId12"/>
    <p:sldId id="276" r:id="rId13"/>
    <p:sldId id="268" r:id="rId14"/>
    <p:sldId id="262" r:id="rId15"/>
    <p:sldId id="283" r:id="rId16"/>
    <p:sldId id="280" r:id="rId17"/>
    <p:sldId id="363" r:id="rId18"/>
    <p:sldId id="290" r:id="rId19"/>
    <p:sldId id="364" r:id="rId20"/>
    <p:sldId id="296" r:id="rId21"/>
    <p:sldId id="308" r:id="rId22"/>
    <p:sldId id="309" r:id="rId23"/>
    <p:sldId id="310" r:id="rId24"/>
    <p:sldId id="328" r:id="rId25"/>
    <p:sldId id="265" r:id="rId26"/>
    <p:sldId id="365" r:id="rId27"/>
    <p:sldId id="267" r:id="rId28"/>
    <p:sldId id="311" r:id="rId29"/>
    <p:sldId id="324" r:id="rId30"/>
    <p:sldId id="313" r:id="rId31"/>
    <p:sldId id="315" r:id="rId32"/>
    <p:sldId id="316" r:id="rId33"/>
    <p:sldId id="317" r:id="rId34"/>
    <p:sldId id="318" r:id="rId35"/>
    <p:sldId id="266" r:id="rId36"/>
    <p:sldId id="366" r:id="rId37"/>
    <p:sldId id="368" r:id="rId38"/>
    <p:sldId id="367" r:id="rId39"/>
    <p:sldId id="370" r:id="rId40"/>
    <p:sldId id="263" r:id="rId41"/>
    <p:sldId id="321" r:id="rId42"/>
    <p:sldId id="322" r:id="rId43"/>
    <p:sldId id="288" r:id="rId44"/>
    <p:sldId id="284" r:id="rId45"/>
    <p:sldId id="285" r:id="rId46"/>
    <p:sldId id="287" r:id="rId47"/>
    <p:sldId id="271" r:id="rId48"/>
    <p:sldId id="356" r:id="rId49"/>
    <p:sldId id="357" r:id="rId50"/>
    <p:sldId id="350" r:id="rId51"/>
    <p:sldId id="334" r:id="rId52"/>
    <p:sldId id="358" r:id="rId53"/>
    <p:sldId id="353" r:id="rId54"/>
    <p:sldId id="359" r:id="rId55"/>
    <p:sldId id="335" r:id="rId56"/>
    <p:sldId id="360" r:id="rId57"/>
    <p:sldId id="361" r:id="rId58"/>
    <p:sldId id="362" r:id="rId59"/>
    <p:sldId id="341" r:id="rId60"/>
    <p:sldId id="339" r:id="rId61"/>
    <p:sldId id="343" r:id="rId62"/>
  </p:sldIdLst>
  <p:sldSz cx="12192000" cy="6858000"/>
  <p:notesSz cx="6735763" cy="98663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6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662"/>
    <a:srgbClr val="F2E9E2"/>
    <a:srgbClr val="D75F2C"/>
    <a:srgbClr val="D86435"/>
    <a:srgbClr val="F2E8DF"/>
    <a:srgbClr val="F2E9DF"/>
    <a:srgbClr val="FBB800"/>
    <a:srgbClr val="FFDA72"/>
    <a:srgbClr val="075150"/>
    <a:srgbClr val="D0D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F28AC-767B-4A7C-93BE-35869B1C7408}" v="3" dt="2026-03-16T16:01:52.4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5" autoAdjust="0"/>
    <p:restoredTop sz="94347" autoAdjust="0"/>
  </p:normalViewPr>
  <p:slideViewPr>
    <p:cSldViewPr snapToGrid="0" showGuides="1">
      <p:cViewPr varScale="1">
        <p:scale>
          <a:sx n="99" d="100"/>
          <a:sy n="99" d="100"/>
        </p:scale>
        <p:origin x="918" y="84"/>
      </p:cViewPr>
      <p:guideLst>
        <p:guide pos="116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s-dcfs01\data1\DATA\2014\w14020\C09_Orientering\C09.03_Meddelelse\Informationsm&#248;de\Beboercafe%20december%202025\Cirk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s-dcfs01\data1\DATA\2014\w14020\C09_Orientering\C09.03_Meddelelse\Informationsm&#248;de\Beboercafe%20december%202025\Cirk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61-429E-B1D7-25C883E04D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61-429E-B1D7-25C883E04DD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161-429E-B1D7-25C883E04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'Ark1'!$A$2:$A$3</c:f>
              <c:strCache>
                <c:ptCount val="2"/>
                <c:pt idx="0">
                  <c:v>Ustøttet</c:v>
                </c:pt>
                <c:pt idx="1">
                  <c:v>Støttet</c:v>
                </c:pt>
              </c:strCache>
            </c:strRef>
          </c:cat>
          <c:val>
            <c:numRef>
              <c:f>'Ark1'!$B$2:$B$3</c:f>
              <c:numCache>
                <c:formatCode>0%</c:formatCode>
                <c:ptCount val="2"/>
                <c:pt idx="0">
                  <c:v>0.62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61-429E-B1D7-25C883E04DD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aseline="0"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1">
        <a:alpha val="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accent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AAD632-7F04-4473-8124-C18B41AB716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1_2" csCatId="accent1" phldr="1"/>
      <dgm:spPr/>
      <dgm:t>
        <a:bodyPr/>
        <a:lstStyle/>
        <a:p>
          <a:endParaRPr lang="en-US"/>
        </a:p>
      </dgm:t>
    </dgm:pt>
    <dgm:pt modelId="{781B1222-6A87-4BF4-BE2B-2E5F7DF4DECA}">
      <dgm:prSet/>
      <dgm:spPr/>
      <dgm:t>
        <a:bodyPr/>
        <a:lstStyle/>
        <a:p>
          <a:pPr>
            <a:defRPr cap="all"/>
          </a:pPr>
          <a:r>
            <a:rPr lang="da-DK" dirty="0">
              <a:solidFill>
                <a:schemeClr val="accent2"/>
              </a:solidFill>
            </a:rPr>
            <a:t>I en anden bolig i SAB København</a:t>
          </a:r>
          <a:endParaRPr lang="en-US" dirty="0">
            <a:solidFill>
              <a:schemeClr val="accent2"/>
            </a:solidFill>
          </a:endParaRPr>
        </a:p>
      </dgm:t>
    </dgm:pt>
    <dgm:pt modelId="{94E97C6C-5123-440A-8DED-1A2EB3D11817}" type="parTrans" cxnId="{EB209100-E8AE-4BFC-9A02-1EFA42720E9F}">
      <dgm:prSet/>
      <dgm:spPr/>
      <dgm:t>
        <a:bodyPr/>
        <a:lstStyle/>
        <a:p>
          <a:endParaRPr lang="en-US"/>
        </a:p>
      </dgm:t>
    </dgm:pt>
    <dgm:pt modelId="{B711C756-7C8A-4158-8295-EE8DCF332D14}" type="sibTrans" cxnId="{EB209100-E8AE-4BFC-9A02-1EFA42720E9F}">
      <dgm:prSet/>
      <dgm:spPr/>
      <dgm:t>
        <a:bodyPr/>
        <a:lstStyle/>
        <a:p>
          <a:endParaRPr lang="en-US"/>
        </a:p>
      </dgm:t>
    </dgm:pt>
    <dgm:pt modelId="{262AA367-445C-4396-BF11-10F38FC3569D}">
      <dgm:prSet/>
      <dgm:spPr/>
      <dgm:t>
        <a:bodyPr/>
        <a:lstStyle/>
        <a:p>
          <a:pPr>
            <a:defRPr cap="all"/>
          </a:pPr>
          <a:r>
            <a:rPr lang="da-DK" dirty="0">
              <a:solidFill>
                <a:schemeClr val="accent2"/>
              </a:solidFill>
            </a:rPr>
            <a:t> I en anden bolig i Humlevænget </a:t>
          </a:r>
          <a:endParaRPr lang="en-US" dirty="0">
            <a:solidFill>
              <a:schemeClr val="accent2"/>
            </a:solidFill>
          </a:endParaRPr>
        </a:p>
      </dgm:t>
    </dgm:pt>
    <dgm:pt modelId="{513B0729-F4D3-4E35-9AD0-8CF5AE56D728}" type="parTrans" cxnId="{D675D700-12E1-4243-AAD4-297632001AFF}">
      <dgm:prSet/>
      <dgm:spPr/>
      <dgm:t>
        <a:bodyPr/>
        <a:lstStyle/>
        <a:p>
          <a:endParaRPr lang="en-US"/>
        </a:p>
      </dgm:t>
    </dgm:pt>
    <dgm:pt modelId="{91005B62-229D-449B-948F-6EBBCCC0D506}" type="sibTrans" cxnId="{D675D700-12E1-4243-AAD4-297632001AFF}">
      <dgm:prSet/>
      <dgm:spPr/>
      <dgm:t>
        <a:bodyPr/>
        <a:lstStyle/>
        <a:p>
          <a:endParaRPr lang="en-US"/>
        </a:p>
      </dgm:t>
    </dgm:pt>
    <dgm:pt modelId="{D80B2631-5DBB-440C-9431-F5D0A722B6EB}">
      <dgm:prSet/>
      <dgm:spPr/>
      <dgm:t>
        <a:bodyPr/>
        <a:lstStyle/>
        <a:p>
          <a:pPr>
            <a:defRPr cap="all"/>
          </a:pPr>
          <a:r>
            <a:rPr lang="da-DK" dirty="0">
              <a:solidFill>
                <a:schemeClr val="accent2"/>
              </a:solidFill>
            </a:rPr>
            <a:t>Genhuse sig selv </a:t>
          </a:r>
          <a:endParaRPr lang="en-US" dirty="0">
            <a:solidFill>
              <a:schemeClr val="accent2"/>
            </a:solidFill>
          </a:endParaRPr>
        </a:p>
      </dgm:t>
    </dgm:pt>
    <dgm:pt modelId="{0D654A22-F6A3-4547-B48C-A406903B4AC8}" type="parTrans" cxnId="{CE3E3296-7244-4414-ACC2-C3DB95E4DFDC}">
      <dgm:prSet/>
      <dgm:spPr/>
      <dgm:t>
        <a:bodyPr/>
        <a:lstStyle/>
        <a:p>
          <a:endParaRPr lang="en-US"/>
        </a:p>
      </dgm:t>
    </dgm:pt>
    <dgm:pt modelId="{1FD3A90A-0166-4563-8C2E-CBEB7527F0F1}" type="sibTrans" cxnId="{CE3E3296-7244-4414-ACC2-C3DB95E4DFDC}">
      <dgm:prSet/>
      <dgm:spPr/>
      <dgm:t>
        <a:bodyPr/>
        <a:lstStyle/>
        <a:p>
          <a:endParaRPr lang="en-US"/>
        </a:p>
      </dgm:t>
    </dgm:pt>
    <dgm:pt modelId="{357535BB-6F2D-4134-818A-904C9F2842F5}" type="pres">
      <dgm:prSet presAssocID="{26AAD632-7F04-4473-8124-C18B41AB7165}" presName="root" presStyleCnt="0">
        <dgm:presLayoutVars>
          <dgm:dir/>
          <dgm:resizeHandles val="exact"/>
        </dgm:presLayoutVars>
      </dgm:prSet>
      <dgm:spPr/>
    </dgm:pt>
    <dgm:pt modelId="{17EAC968-9EAA-4E91-AC5A-EAE42B83442D}" type="pres">
      <dgm:prSet presAssocID="{781B1222-6A87-4BF4-BE2B-2E5F7DF4DECA}" presName="compNode" presStyleCnt="0"/>
      <dgm:spPr/>
    </dgm:pt>
    <dgm:pt modelId="{1019EBC1-810A-465D-8D0C-DB859C6EF51C}" type="pres">
      <dgm:prSet presAssocID="{781B1222-6A87-4BF4-BE2B-2E5F7DF4DECA}" presName="iconBgRect" presStyleLbl="bgShp" presStyleIdx="0" presStyleCnt="3"/>
      <dgm:spPr/>
    </dgm:pt>
    <dgm:pt modelId="{38F80ECA-21EC-4A74-9EC9-F6A43A4A895F}" type="pres">
      <dgm:prSet presAssocID="{781B1222-6A87-4BF4-BE2B-2E5F7DF4DE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s"/>
        </a:ext>
      </dgm:extLst>
    </dgm:pt>
    <dgm:pt modelId="{332E1504-2B60-4360-A9A4-CA99A4372005}" type="pres">
      <dgm:prSet presAssocID="{781B1222-6A87-4BF4-BE2B-2E5F7DF4DECA}" presName="spaceRect" presStyleCnt="0"/>
      <dgm:spPr/>
    </dgm:pt>
    <dgm:pt modelId="{78121F48-8F94-491B-9AF4-8136F97D4377}" type="pres">
      <dgm:prSet presAssocID="{781B1222-6A87-4BF4-BE2B-2E5F7DF4DECA}" presName="textRect" presStyleLbl="revTx" presStyleIdx="0" presStyleCnt="3" custLinFactX="17500" custLinFactNeighborX="100000" custLinFactNeighborY="-2396">
        <dgm:presLayoutVars>
          <dgm:chMax val="1"/>
          <dgm:chPref val="1"/>
        </dgm:presLayoutVars>
      </dgm:prSet>
      <dgm:spPr/>
    </dgm:pt>
    <dgm:pt modelId="{65A7D478-02B1-46D0-BAE4-AA1DD1EBE2B5}" type="pres">
      <dgm:prSet presAssocID="{B711C756-7C8A-4158-8295-EE8DCF332D14}" presName="sibTrans" presStyleCnt="0"/>
      <dgm:spPr/>
    </dgm:pt>
    <dgm:pt modelId="{AB160992-7EDC-4489-8FA2-ADD686132BF4}" type="pres">
      <dgm:prSet presAssocID="{262AA367-445C-4396-BF11-10F38FC3569D}" presName="compNode" presStyleCnt="0"/>
      <dgm:spPr/>
    </dgm:pt>
    <dgm:pt modelId="{B8B4F8E8-EB9E-46AD-87AC-CE45DB9F815E}" type="pres">
      <dgm:prSet presAssocID="{262AA367-445C-4396-BF11-10F38FC3569D}" presName="iconBgRect" presStyleLbl="bgShp" presStyleIdx="1" presStyleCnt="3"/>
      <dgm:spPr/>
    </dgm:pt>
    <dgm:pt modelId="{AF3EAAD5-FBF2-4AB3-B2CF-ABA7FCB1E51D}" type="pres">
      <dgm:prSet presAssocID="{262AA367-445C-4396-BF11-10F38FC3569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jem"/>
        </a:ext>
      </dgm:extLst>
    </dgm:pt>
    <dgm:pt modelId="{549DC5B7-E826-4DEA-A190-D32AAF7C793F}" type="pres">
      <dgm:prSet presAssocID="{262AA367-445C-4396-BF11-10F38FC3569D}" presName="spaceRect" presStyleCnt="0"/>
      <dgm:spPr/>
    </dgm:pt>
    <dgm:pt modelId="{E5AEEA60-52F2-481C-BCBE-FEBC4BC5CEE9}" type="pres">
      <dgm:prSet presAssocID="{262AA367-445C-4396-BF11-10F38FC3569D}" presName="textRect" presStyleLbl="revTx" presStyleIdx="1" presStyleCnt="3" custLinFactX="-14321" custLinFactNeighborX="-100000" custLinFactNeighborY="-2396">
        <dgm:presLayoutVars>
          <dgm:chMax val="1"/>
          <dgm:chPref val="1"/>
        </dgm:presLayoutVars>
      </dgm:prSet>
      <dgm:spPr/>
    </dgm:pt>
    <dgm:pt modelId="{FA757763-52A4-496E-98D4-E34E32AD4F91}" type="pres">
      <dgm:prSet presAssocID="{91005B62-229D-449B-948F-6EBBCCC0D506}" presName="sibTrans" presStyleCnt="0"/>
      <dgm:spPr/>
    </dgm:pt>
    <dgm:pt modelId="{6208BAC0-0A70-48EC-8387-C1D7F2920159}" type="pres">
      <dgm:prSet presAssocID="{D80B2631-5DBB-440C-9431-F5D0A722B6EB}" presName="compNode" presStyleCnt="0"/>
      <dgm:spPr/>
    </dgm:pt>
    <dgm:pt modelId="{6213DC73-723D-4453-B28C-79BC09A52580}" type="pres">
      <dgm:prSet presAssocID="{D80B2631-5DBB-440C-9431-F5D0A722B6EB}" presName="iconBgRect" presStyleLbl="bgShp" presStyleIdx="2" presStyleCnt="3"/>
      <dgm:spPr/>
    </dgm:pt>
    <dgm:pt modelId="{2B1B17B6-FD72-41F7-AF6A-23E47D27F3E2}" type="pres">
      <dgm:prSet presAssocID="{D80B2631-5DBB-440C-9431-F5D0A722B6E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le"/>
        </a:ext>
      </dgm:extLst>
    </dgm:pt>
    <dgm:pt modelId="{EC4F78A2-B137-45C2-BCA4-817754340A2B}" type="pres">
      <dgm:prSet presAssocID="{D80B2631-5DBB-440C-9431-F5D0A722B6EB}" presName="spaceRect" presStyleCnt="0"/>
      <dgm:spPr/>
    </dgm:pt>
    <dgm:pt modelId="{1F4BF88D-D9E5-41C5-8899-115B31FECF20}" type="pres">
      <dgm:prSet presAssocID="{D80B2631-5DBB-440C-9431-F5D0A722B6E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B209100-E8AE-4BFC-9A02-1EFA42720E9F}" srcId="{26AAD632-7F04-4473-8124-C18B41AB7165}" destId="{781B1222-6A87-4BF4-BE2B-2E5F7DF4DECA}" srcOrd="0" destOrd="0" parTransId="{94E97C6C-5123-440A-8DED-1A2EB3D11817}" sibTransId="{B711C756-7C8A-4158-8295-EE8DCF332D14}"/>
    <dgm:cxn modelId="{D675D700-12E1-4243-AAD4-297632001AFF}" srcId="{26AAD632-7F04-4473-8124-C18B41AB7165}" destId="{262AA367-445C-4396-BF11-10F38FC3569D}" srcOrd="1" destOrd="0" parTransId="{513B0729-F4D3-4E35-9AD0-8CF5AE56D728}" sibTransId="{91005B62-229D-449B-948F-6EBBCCC0D506}"/>
    <dgm:cxn modelId="{7181E90F-A67B-4984-A637-88939513C839}" type="presOf" srcId="{D80B2631-5DBB-440C-9431-F5D0A722B6EB}" destId="{1F4BF88D-D9E5-41C5-8899-115B31FECF20}" srcOrd="0" destOrd="0" presId="urn:microsoft.com/office/officeart/2018/5/layout/IconCircleLabelList"/>
    <dgm:cxn modelId="{9D0C1E96-4699-4A95-B78A-31EC81809D5C}" type="presOf" srcId="{26AAD632-7F04-4473-8124-C18B41AB7165}" destId="{357535BB-6F2D-4134-818A-904C9F2842F5}" srcOrd="0" destOrd="0" presId="urn:microsoft.com/office/officeart/2018/5/layout/IconCircleLabelList"/>
    <dgm:cxn modelId="{CE3E3296-7244-4414-ACC2-C3DB95E4DFDC}" srcId="{26AAD632-7F04-4473-8124-C18B41AB7165}" destId="{D80B2631-5DBB-440C-9431-F5D0A722B6EB}" srcOrd="2" destOrd="0" parTransId="{0D654A22-F6A3-4547-B48C-A406903B4AC8}" sibTransId="{1FD3A90A-0166-4563-8C2E-CBEB7527F0F1}"/>
    <dgm:cxn modelId="{0FD2C39E-55C1-4FDA-9A2D-20363253926E}" type="presOf" srcId="{781B1222-6A87-4BF4-BE2B-2E5F7DF4DECA}" destId="{78121F48-8F94-491B-9AF4-8136F97D4377}" srcOrd="0" destOrd="0" presId="urn:microsoft.com/office/officeart/2018/5/layout/IconCircleLabelList"/>
    <dgm:cxn modelId="{0E3187C8-8E0C-45CD-A882-61B12D4E60C2}" type="presOf" srcId="{262AA367-445C-4396-BF11-10F38FC3569D}" destId="{E5AEEA60-52F2-481C-BCBE-FEBC4BC5CEE9}" srcOrd="0" destOrd="0" presId="urn:microsoft.com/office/officeart/2018/5/layout/IconCircleLabelList"/>
    <dgm:cxn modelId="{CAEAF677-4B00-4956-9F2B-2BD343C53526}" type="presParOf" srcId="{357535BB-6F2D-4134-818A-904C9F2842F5}" destId="{17EAC968-9EAA-4E91-AC5A-EAE42B83442D}" srcOrd="0" destOrd="0" presId="urn:microsoft.com/office/officeart/2018/5/layout/IconCircleLabelList"/>
    <dgm:cxn modelId="{F276135E-4FB5-42A3-8C5F-94CA2D58C61A}" type="presParOf" srcId="{17EAC968-9EAA-4E91-AC5A-EAE42B83442D}" destId="{1019EBC1-810A-465D-8D0C-DB859C6EF51C}" srcOrd="0" destOrd="0" presId="urn:microsoft.com/office/officeart/2018/5/layout/IconCircleLabelList"/>
    <dgm:cxn modelId="{3728D88E-AA06-489C-9759-70F6B2A9F9FB}" type="presParOf" srcId="{17EAC968-9EAA-4E91-AC5A-EAE42B83442D}" destId="{38F80ECA-21EC-4A74-9EC9-F6A43A4A895F}" srcOrd="1" destOrd="0" presId="urn:microsoft.com/office/officeart/2018/5/layout/IconCircleLabelList"/>
    <dgm:cxn modelId="{F3EDB7A0-D28A-4B00-9948-0539373D2B36}" type="presParOf" srcId="{17EAC968-9EAA-4E91-AC5A-EAE42B83442D}" destId="{332E1504-2B60-4360-A9A4-CA99A4372005}" srcOrd="2" destOrd="0" presId="urn:microsoft.com/office/officeart/2018/5/layout/IconCircleLabelList"/>
    <dgm:cxn modelId="{DE310700-643E-4266-AC07-7D6384633DBE}" type="presParOf" srcId="{17EAC968-9EAA-4E91-AC5A-EAE42B83442D}" destId="{78121F48-8F94-491B-9AF4-8136F97D4377}" srcOrd="3" destOrd="0" presId="urn:microsoft.com/office/officeart/2018/5/layout/IconCircleLabelList"/>
    <dgm:cxn modelId="{E50BA7EC-BE42-4EAC-9FC8-136006A540B5}" type="presParOf" srcId="{357535BB-6F2D-4134-818A-904C9F2842F5}" destId="{65A7D478-02B1-46D0-BAE4-AA1DD1EBE2B5}" srcOrd="1" destOrd="0" presId="urn:microsoft.com/office/officeart/2018/5/layout/IconCircleLabelList"/>
    <dgm:cxn modelId="{BF2A9484-F13C-43F5-9445-4B37C78C0868}" type="presParOf" srcId="{357535BB-6F2D-4134-818A-904C9F2842F5}" destId="{AB160992-7EDC-4489-8FA2-ADD686132BF4}" srcOrd="2" destOrd="0" presId="urn:microsoft.com/office/officeart/2018/5/layout/IconCircleLabelList"/>
    <dgm:cxn modelId="{D569EF0A-1EE1-4690-A20A-41CA66B71EBF}" type="presParOf" srcId="{AB160992-7EDC-4489-8FA2-ADD686132BF4}" destId="{B8B4F8E8-EB9E-46AD-87AC-CE45DB9F815E}" srcOrd="0" destOrd="0" presId="urn:microsoft.com/office/officeart/2018/5/layout/IconCircleLabelList"/>
    <dgm:cxn modelId="{976ED77A-93A6-4ED9-BEEF-709F46E4C2D4}" type="presParOf" srcId="{AB160992-7EDC-4489-8FA2-ADD686132BF4}" destId="{AF3EAAD5-FBF2-4AB3-B2CF-ABA7FCB1E51D}" srcOrd="1" destOrd="0" presId="urn:microsoft.com/office/officeart/2018/5/layout/IconCircleLabelList"/>
    <dgm:cxn modelId="{939D3AA7-4E69-4251-9936-BDBDD54A5A87}" type="presParOf" srcId="{AB160992-7EDC-4489-8FA2-ADD686132BF4}" destId="{549DC5B7-E826-4DEA-A190-D32AAF7C793F}" srcOrd="2" destOrd="0" presId="urn:microsoft.com/office/officeart/2018/5/layout/IconCircleLabelList"/>
    <dgm:cxn modelId="{D001AA92-F258-4B92-87D0-C62BEB719581}" type="presParOf" srcId="{AB160992-7EDC-4489-8FA2-ADD686132BF4}" destId="{E5AEEA60-52F2-481C-BCBE-FEBC4BC5CEE9}" srcOrd="3" destOrd="0" presId="urn:microsoft.com/office/officeart/2018/5/layout/IconCircleLabelList"/>
    <dgm:cxn modelId="{8A165768-46AF-4F97-9EA7-7DBBA6BCCB0C}" type="presParOf" srcId="{357535BB-6F2D-4134-818A-904C9F2842F5}" destId="{FA757763-52A4-496E-98D4-E34E32AD4F91}" srcOrd="3" destOrd="0" presId="urn:microsoft.com/office/officeart/2018/5/layout/IconCircleLabelList"/>
    <dgm:cxn modelId="{144CEF00-23AA-4D2B-88CB-F5CA92202981}" type="presParOf" srcId="{357535BB-6F2D-4134-818A-904C9F2842F5}" destId="{6208BAC0-0A70-48EC-8387-C1D7F2920159}" srcOrd="4" destOrd="0" presId="urn:microsoft.com/office/officeart/2018/5/layout/IconCircleLabelList"/>
    <dgm:cxn modelId="{A28EB29F-5B5A-405F-97BF-0595E2B5DE55}" type="presParOf" srcId="{6208BAC0-0A70-48EC-8387-C1D7F2920159}" destId="{6213DC73-723D-4453-B28C-79BC09A52580}" srcOrd="0" destOrd="0" presId="urn:microsoft.com/office/officeart/2018/5/layout/IconCircleLabelList"/>
    <dgm:cxn modelId="{087ED0E5-72B8-4A78-A90B-7BFAD39BA975}" type="presParOf" srcId="{6208BAC0-0A70-48EC-8387-C1D7F2920159}" destId="{2B1B17B6-FD72-41F7-AF6A-23E47D27F3E2}" srcOrd="1" destOrd="0" presId="urn:microsoft.com/office/officeart/2018/5/layout/IconCircleLabelList"/>
    <dgm:cxn modelId="{BE0C8367-B5F2-498A-B030-798834BDB3F1}" type="presParOf" srcId="{6208BAC0-0A70-48EC-8387-C1D7F2920159}" destId="{EC4F78A2-B137-45C2-BCA4-817754340A2B}" srcOrd="2" destOrd="0" presId="urn:microsoft.com/office/officeart/2018/5/layout/IconCircleLabelList"/>
    <dgm:cxn modelId="{46E91607-B0CC-4571-87A1-D90BC16CB235}" type="presParOf" srcId="{6208BAC0-0A70-48EC-8387-C1D7F2920159}" destId="{1F4BF88D-D9E5-41C5-8899-115B31FECF2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445B58-25C8-4668-B435-28F1D87D1CAE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80AD77A-9F68-462A-9110-30378A4FCD85}">
      <dgm:prSet custT="1"/>
      <dgm:spPr>
        <a:solidFill>
          <a:schemeClr val="accent1"/>
        </a:solidFill>
      </dgm:spPr>
      <dgm:t>
        <a:bodyPr/>
        <a:lstStyle/>
        <a:p>
          <a:r>
            <a:rPr lang="da-DK" sz="2800" noProof="0" dirty="0">
              <a:solidFill>
                <a:schemeClr val="bg1"/>
              </a:solidFill>
            </a:rPr>
            <a:t>Genhusningsperioden </a:t>
          </a:r>
        </a:p>
        <a:p>
          <a:r>
            <a:rPr lang="da-DK" sz="2800" noProof="0" dirty="0">
              <a:solidFill>
                <a:schemeClr val="bg1"/>
              </a:solidFill>
            </a:rPr>
            <a:t>forventes at være</a:t>
          </a:r>
        </a:p>
        <a:p>
          <a:r>
            <a:rPr lang="da-DK" sz="2800" noProof="0" dirty="0">
              <a:solidFill>
                <a:schemeClr val="bg1"/>
              </a:solidFill>
            </a:rPr>
            <a:t> 6-10 måneder. </a:t>
          </a:r>
        </a:p>
      </dgm:t>
    </dgm:pt>
    <dgm:pt modelId="{6E075AE6-FEE0-4DFB-B452-B2F06487837A}" type="parTrans" cxnId="{F50441C2-3752-4B8A-B0E4-29364BCFC6ED}">
      <dgm:prSet/>
      <dgm:spPr/>
      <dgm:t>
        <a:bodyPr/>
        <a:lstStyle/>
        <a:p>
          <a:endParaRPr lang="en-US"/>
        </a:p>
      </dgm:t>
    </dgm:pt>
    <dgm:pt modelId="{5CA9C6DD-4CFB-4C2E-87E1-49D63C8C3287}" type="sibTrans" cxnId="{F50441C2-3752-4B8A-B0E4-29364BCFC6ED}">
      <dgm:prSet/>
      <dgm:spPr/>
      <dgm:t>
        <a:bodyPr/>
        <a:lstStyle/>
        <a:p>
          <a:endParaRPr lang="en-US"/>
        </a:p>
      </dgm:t>
    </dgm:pt>
    <dgm:pt modelId="{4CE85454-62CA-405C-A50B-03C6472C69C4}">
      <dgm:prSet custT="1"/>
      <dgm:spPr>
        <a:solidFill>
          <a:schemeClr val="accent1"/>
        </a:solidFill>
      </dgm:spPr>
      <dgm:t>
        <a:bodyPr/>
        <a:lstStyle/>
        <a:p>
          <a:r>
            <a:rPr lang="da-DK" sz="2800" dirty="0">
              <a:solidFill>
                <a:schemeClr val="bg1"/>
              </a:solidFill>
            </a:rPr>
            <a:t>Genhusningsteamet fordeler de midlertidige genhusningsboliger ud fra beboeres nuværende boligsituation og behov (f.eks. gangbesvær).</a:t>
          </a:r>
          <a:endParaRPr lang="en-US" sz="2800" dirty="0">
            <a:solidFill>
              <a:schemeClr val="bg1"/>
            </a:solidFill>
          </a:endParaRPr>
        </a:p>
      </dgm:t>
    </dgm:pt>
    <dgm:pt modelId="{A5EBDC2C-4B02-409D-8C8C-4B8FA4232D90}" type="sibTrans" cxnId="{35E48577-CE25-4978-9C10-A8C9522096DD}">
      <dgm:prSet/>
      <dgm:spPr/>
      <dgm:t>
        <a:bodyPr/>
        <a:lstStyle/>
        <a:p>
          <a:endParaRPr lang="en-US"/>
        </a:p>
      </dgm:t>
    </dgm:pt>
    <dgm:pt modelId="{AD5351B7-568C-4BE5-BCA4-5D059340398A}" type="parTrans" cxnId="{35E48577-CE25-4978-9C10-A8C9522096DD}">
      <dgm:prSet/>
      <dgm:spPr/>
      <dgm:t>
        <a:bodyPr/>
        <a:lstStyle/>
        <a:p>
          <a:endParaRPr lang="en-US"/>
        </a:p>
      </dgm:t>
    </dgm:pt>
    <dgm:pt modelId="{B41FD017-6896-4D2B-B765-2638419C7D6E}" type="pres">
      <dgm:prSet presAssocID="{2F445B58-25C8-4668-B435-28F1D87D1CAE}" presName="diagram" presStyleCnt="0">
        <dgm:presLayoutVars>
          <dgm:dir/>
          <dgm:resizeHandles val="exact"/>
        </dgm:presLayoutVars>
      </dgm:prSet>
      <dgm:spPr/>
    </dgm:pt>
    <dgm:pt modelId="{B70FCBD2-CF81-4A6D-9AF0-46019377C7C9}" type="pres">
      <dgm:prSet presAssocID="{B80AD77A-9F68-462A-9110-30378A4FCD85}" presName="node" presStyleLbl="node1" presStyleIdx="0" presStyleCnt="2" custLinFactNeighborX="-22" custLinFactNeighborY="-1385">
        <dgm:presLayoutVars>
          <dgm:bulletEnabled val="1"/>
        </dgm:presLayoutVars>
      </dgm:prSet>
      <dgm:spPr/>
    </dgm:pt>
    <dgm:pt modelId="{01CCE67F-C595-408A-8CFE-B059A68A4C03}" type="pres">
      <dgm:prSet presAssocID="{5CA9C6DD-4CFB-4C2E-87E1-49D63C8C3287}" presName="sibTrans" presStyleCnt="0"/>
      <dgm:spPr/>
    </dgm:pt>
    <dgm:pt modelId="{1B6D888E-9605-4096-AEF4-FA60647C07A4}" type="pres">
      <dgm:prSet presAssocID="{4CE85454-62CA-405C-A50B-03C6472C69C4}" presName="node" presStyleLbl="node1" presStyleIdx="1" presStyleCnt="2">
        <dgm:presLayoutVars>
          <dgm:bulletEnabled val="1"/>
        </dgm:presLayoutVars>
      </dgm:prSet>
      <dgm:spPr/>
    </dgm:pt>
  </dgm:ptLst>
  <dgm:cxnLst>
    <dgm:cxn modelId="{7D3C7A55-644E-4551-ABE4-9588A94540B1}" type="presOf" srcId="{2F445B58-25C8-4668-B435-28F1D87D1CAE}" destId="{B41FD017-6896-4D2B-B765-2638419C7D6E}" srcOrd="0" destOrd="0" presId="urn:microsoft.com/office/officeart/2005/8/layout/default"/>
    <dgm:cxn modelId="{35E48577-CE25-4978-9C10-A8C9522096DD}" srcId="{2F445B58-25C8-4668-B435-28F1D87D1CAE}" destId="{4CE85454-62CA-405C-A50B-03C6472C69C4}" srcOrd="1" destOrd="0" parTransId="{AD5351B7-568C-4BE5-BCA4-5D059340398A}" sibTransId="{A5EBDC2C-4B02-409D-8C8C-4B8FA4232D90}"/>
    <dgm:cxn modelId="{F50441C2-3752-4B8A-B0E4-29364BCFC6ED}" srcId="{2F445B58-25C8-4668-B435-28F1D87D1CAE}" destId="{B80AD77A-9F68-462A-9110-30378A4FCD85}" srcOrd="0" destOrd="0" parTransId="{6E075AE6-FEE0-4DFB-B452-B2F06487837A}" sibTransId="{5CA9C6DD-4CFB-4C2E-87E1-49D63C8C3287}"/>
    <dgm:cxn modelId="{6F83A8F1-46E9-4D01-AD2F-CEF1F0CF5031}" type="presOf" srcId="{B80AD77A-9F68-462A-9110-30378A4FCD85}" destId="{B70FCBD2-CF81-4A6D-9AF0-46019377C7C9}" srcOrd="0" destOrd="0" presId="urn:microsoft.com/office/officeart/2005/8/layout/default"/>
    <dgm:cxn modelId="{6F6F97F8-0C2F-4AE4-BEA6-9A27DCBE984B}" type="presOf" srcId="{4CE85454-62CA-405C-A50B-03C6472C69C4}" destId="{1B6D888E-9605-4096-AEF4-FA60647C07A4}" srcOrd="0" destOrd="0" presId="urn:microsoft.com/office/officeart/2005/8/layout/default"/>
    <dgm:cxn modelId="{2B7FFACD-0126-4618-BA53-0319BFC3D37C}" type="presParOf" srcId="{B41FD017-6896-4D2B-B765-2638419C7D6E}" destId="{B70FCBD2-CF81-4A6D-9AF0-46019377C7C9}" srcOrd="0" destOrd="0" presId="urn:microsoft.com/office/officeart/2005/8/layout/default"/>
    <dgm:cxn modelId="{3B9E1C1D-0638-4269-8254-4FB4FDC5E18C}" type="presParOf" srcId="{B41FD017-6896-4D2B-B765-2638419C7D6E}" destId="{01CCE67F-C595-408A-8CFE-B059A68A4C03}" srcOrd="1" destOrd="0" presId="urn:microsoft.com/office/officeart/2005/8/layout/default"/>
    <dgm:cxn modelId="{4F60B395-BC82-4814-A84E-963F77A54CAC}" type="presParOf" srcId="{B41FD017-6896-4D2B-B765-2638419C7D6E}" destId="{1B6D888E-9605-4096-AEF4-FA60647C07A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EE2F21-E5D0-4DA0-9F2A-B1133CEA488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0E5CC369-CF71-4253-BBC7-DC5B4055CE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2400" dirty="0">
              <a:solidFill>
                <a:schemeClr val="accent2"/>
              </a:solidFill>
            </a:rPr>
            <a:t>I en anden bolig i SAB København</a:t>
          </a:r>
          <a:br>
            <a:rPr lang="da-DK" sz="2200" dirty="0"/>
          </a:br>
          <a:endParaRPr lang="en-US" sz="2200" dirty="0"/>
        </a:p>
      </dgm:t>
    </dgm:pt>
    <dgm:pt modelId="{30FF4E81-27CE-483B-8039-4DC2F1F525CC}" type="parTrans" cxnId="{7DAD795B-2DE4-42F6-BD27-699E6C17686B}">
      <dgm:prSet/>
      <dgm:spPr/>
      <dgm:t>
        <a:bodyPr/>
        <a:lstStyle/>
        <a:p>
          <a:endParaRPr lang="en-US"/>
        </a:p>
      </dgm:t>
    </dgm:pt>
    <dgm:pt modelId="{C16FF8C3-984A-447E-B6FF-5021B2FEF58C}" type="sibTrans" cxnId="{7DAD795B-2DE4-42F6-BD27-699E6C17686B}">
      <dgm:prSet/>
      <dgm:spPr/>
      <dgm:t>
        <a:bodyPr/>
        <a:lstStyle/>
        <a:p>
          <a:endParaRPr lang="en-US"/>
        </a:p>
      </dgm:t>
    </dgm:pt>
    <dgm:pt modelId="{222DBAF8-CA3F-494A-A54E-F8663421F5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2400" dirty="0">
              <a:solidFill>
                <a:schemeClr val="accent2"/>
              </a:solidFill>
            </a:rPr>
            <a:t> I en anden bolig i Humlevænget </a:t>
          </a:r>
          <a:r>
            <a:rPr lang="da-DK" sz="2400" b="1" dirty="0">
              <a:solidFill>
                <a:schemeClr val="accent2"/>
              </a:solidFill>
            </a:rPr>
            <a:t>  - </a:t>
          </a:r>
          <a:r>
            <a:rPr lang="da-DK" sz="2400" b="0" dirty="0">
              <a:solidFill>
                <a:schemeClr val="accent2"/>
              </a:solidFill>
            </a:rPr>
            <a:t>Hvis boligen er færdigrenoveret på flyttetidspunktet</a:t>
          </a:r>
          <a:endParaRPr lang="en-US" sz="2400" b="0" dirty="0">
            <a:solidFill>
              <a:schemeClr val="accent2"/>
            </a:solidFill>
          </a:endParaRPr>
        </a:p>
      </dgm:t>
    </dgm:pt>
    <dgm:pt modelId="{552D7A7D-D710-4011-BCD2-EDA2434A4489}" type="parTrans" cxnId="{BDBAE01D-9B5B-4885-9A0E-6F24D4DA0526}">
      <dgm:prSet/>
      <dgm:spPr/>
      <dgm:t>
        <a:bodyPr/>
        <a:lstStyle/>
        <a:p>
          <a:endParaRPr lang="en-US"/>
        </a:p>
      </dgm:t>
    </dgm:pt>
    <dgm:pt modelId="{BCB1D798-022D-4256-9CDB-4E4F3608368E}" type="sibTrans" cxnId="{BDBAE01D-9B5B-4885-9A0E-6F24D4DA0526}">
      <dgm:prSet/>
      <dgm:spPr/>
      <dgm:t>
        <a:bodyPr/>
        <a:lstStyle/>
        <a:p>
          <a:endParaRPr lang="en-US"/>
        </a:p>
      </dgm:t>
    </dgm:pt>
    <dgm:pt modelId="{E680C704-6339-4287-8D69-F8A97A9563E8}" type="pres">
      <dgm:prSet presAssocID="{82EE2F21-E5D0-4DA0-9F2A-B1133CEA488E}" presName="root" presStyleCnt="0">
        <dgm:presLayoutVars>
          <dgm:dir/>
          <dgm:resizeHandles val="exact"/>
        </dgm:presLayoutVars>
      </dgm:prSet>
      <dgm:spPr/>
    </dgm:pt>
    <dgm:pt modelId="{4CC3578E-62FF-4352-B5B2-ADC0F58F1279}" type="pres">
      <dgm:prSet presAssocID="{0E5CC369-CF71-4253-BBC7-DC5B4055CE3A}" presName="compNode" presStyleCnt="0"/>
      <dgm:spPr/>
    </dgm:pt>
    <dgm:pt modelId="{E4E9C5E2-A804-4E2F-B419-5B301E1E38F5}" type="pres">
      <dgm:prSet presAssocID="{0E5CC369-CF71-4253-BBC7-DC5B4055CE3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s"/>
        </a:ext>
      </dgm:extLst>
    </dgm:pt>
    <dgm:pt modelId="{26DC6821-BB63-4726-B586-3A72ACF668BC}" type="pres">
      <dgm:prSet presAssocID="{0E5CC369-CF71-4253-BBC7-DC5B4055CE3A}" presName="spaceRect" presStyleCnt="0"/>
      <dgm:spPr/>
    </dgm:pt>
    <dgm:pt modelId="{2DB58895-6C24-4252-B9D7-B88D3A3CC9BC}" type="pres">
      <dgm:prSet presAssocID="{0E5CC369-CF71-4253-BBC7-DC5B4055CE3A}" presName="textRect" presStyleLbl="revTx" presStyleIdx="0" presStyleCnt="2" custScaleX="118764" custScaleY="149470" custLinFactX="37681" custLinFactNeighborX="100000" custLinFactNeighborY="-2350">
        <dgm:presLayoutVars>
          <dgm:chMax val="1"/>
          <dgm:chPref val="1"/>
        </dgm:presLayoutVars>
      </dgm:prSet>
      <dgm:spPr/>
    </dgm:pt>
    <dgm:pt modelId="{501C2B04-1AB7-498D-B2BF-310FD041F3F5}" type="pres">
      <dgm:prSet presAssocID="{C16FF8C3-984A-447E-B6FF-5021B2FEF58C}" presName="sibTrans" presStyleCnt="0"/>
      <dgm:spPr/>
    </dgm:pt>
    <dgm:pt modelId="{F4B0E41A-66D5-454E-91AD-39076076846F}" type="pres">
      <dgm:prSet presAssocID="{222DBAF8-CA3F-494A-A54E-F8663421F5F9}" presName="compNode" presStyleCnt="0"/>
      <dgm:spPr/>
    </dgm:pt>
    <dgm:pt modelId="{B5A19AB5-EB07-4111-AF83-1B7AB17FB1FF}" type="pres">
      <dgm:prSet presAssocID="{222DBAF8-CA3F-494A-A54E-F8663421F5F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jem"/>
        </a:ext>
      </dgm:extLst>
    </dgm:pt>
    <dgm:pt modelId="{DC0972E1-7A6A-44D9-BC3B-DEE680B6E008}" type="pres">
      <dgm:prSet presAssocID="{222DBAF8-CA3F-494A-A54E-F8663421F5F9}" presName="spaceRect" presStyleCnt="0"/>
      <dgm:spPr/>
    </dgm:pt>
    <dgm:pt modelId="{BEB3561C-DA86-42AD-B35A-BA77D2226D38}" type="pres">
      <dgm:prSet presAssocID="{222DBAF8-CA3F-494A-A54E-F8663421F5F9}" presName="textRect" presStyleLbl="revTx" presStyleIdx="1" presStyleCnt="2" custScaleX="124220" custScaleY="149470" custLinFactX="-37303" custLinFactNeighborX="-100000" custLinFactNeighborY="5904">
        <dgm:presLayoutVars>
          <dgm:chMax val="1"/>
          <dgm:chPref val="1"/>
        </dgm:presLayoutVars>
      </dgm:prSet>
      <dgm:spPr/>
    </dgm:pt>
  </dgm:ptLst>
  <dgm:cxnLst>
    <dgm:cxn modelId="{1EF7F61A-3CD2-4FE1-B57E-B9C89446AE4B}" type="presOf" srcId="{222DBAF8-CA3F-494A-A54E-F8663421F5F9}" destId="{BEB3561C-DA86-42AD-B35A-BA77D2226D38}" srcOrd="0" destOrd="0" presId="urn:microsoft.com/office/officeart/2018/2/layout/IconLabelList"/>
    <dgm:cxn modelId="{BDBAE01D-9B5B-4885-9A0E-6F24D4DA0526}" srcId="{82EE2F21-E5D0-4DA0-9F2A-B1133CEA488E}" destId="{222DBAF8-CA3F-494A-A54E-F8663421F5F9}" srcOrd="1" destOrd="0" parTransId="{552D7A7D-D710-4011-BCD2-EDA2434A4489}" sibTransId="{BCB1D798-022D-4256-9CDB-4E4F3608368E}"/>
    <dgm:cxn modelId="{D7A90A1E-65F1-4F77-8A1B-4B98A91575CE}" type="presOf" srcId="{0E5CC369-CF71-4253-BBC7-DC5B4055CE3A}" destId="{2DB58895-6C24-4252-B9D7-B88D3A3CC9BC}" srcOrd="0" destOrd="0" presId="urn:microsoft.com/office/officeart/2018/2/layout/IconLabelList"/>
    <dgm:cxn modelId="{7DAD795B-2DE4-42F6-BD27-699E6C17686B}" srcId="{82EE2F21-E5D0-4DA0-9F2A-B1133CEA488E}" destId="{0E5CC369-CF71-4253-BBC7-DC5B4055CE3A}" srcOrd="0" destOrd="0" parTransId="{30FF4E81-27CE-483B-8039-4DC2F1F525CC}" sibTransId="{C16FF8C3-984A-447E-B6FF-5021B2FEF58C}"/>
    <dgm:cxn modelId="{815F8A59-A076-431C-AADE-B68E4C048187}" type="presOf" srcId="{82EE2F21-E5D0-4DA0-9F2A-B1133CEA488E}" destId="{E680C704-6339-4287-8D69-F8A97A9563E8}" srcOrd="0" destOrd="0" presId="urn:microsoft.com/office/officeart/2018/2/layout/IconLabelList"/>
    <dgm:cxn modelId="{CA48902E-82F9-4964-B01D-2426B10D9FE6}" type="presParOf" srcId="{E680C704-6339-4287-8D69-F8A97A9563E8}" destId="{4CC3578E-62FF-4352-B5B2-ADC0F58F1279}" srcOrd="0" destOrd="0" presId="urn:microsoft.com/office/officeart/2018/2/layout/IconLabelList"/>
    <dgm:cxn modelId="{05A2CDA9-AE00-4299-A5DE-795A06733630}" type="presParOf" srcId="{4CC3578E-62FF-4352-B5B2-ADC0F58F1279}" destId="{E4E9C5E2-A804-4E2F-B419-5B301E1E38F5}" srcOrd="0" destOrd="0" presId="urn:microsoft.com/office/officeart/2018/2/layout/IconLabelList"/>
    <dgm:cxn modelId="{459AA114-A30B-4273-8E06-C5ABC0E574B5}" type="presParOf" srcId="{4CC3578E-62FF-4352-B5B2-ADC0F58F1279}" destId="{26DC6821-BB63-4726-B586-3A72ACF668BC}" srcOrd="1" destOrd="0" presId="urn:microsoft.com/office/officeart/2018/2/layout/IconLabelList"/>
    <dgm:cxn modelId="{7677FCFD-FE7E-47D4-8309-FEAC3A2C36A8}" type="presParOf" srcId="{4CC3578E-62FF-4352-B5B2-ADC0F58F1279}" destId="{2DB58895-6C24-4252-B9D7-B88D3A3CC9BC}" srcOrd="2" destOrd="0" presId="urn:microsoft.com/office/officeart/2018/2/layout/IconLabelList"/>
    <dgm:cxn modelId="{36E7361A-AB86-40FF-AA23-D946AEECF9DF}" type="presParOf" srcId="{E680C704-6339-4287-8D69-F8A97A9563E8}" destId="{501C2B04-1AB7-498D-B2BF-310FD041F3F5}" srcOrd="1" destOrd="0" presId="urn:microsoft.com/office/officeart/2018/2/layout/IconLabelList"/>
    <dgm:cxn modelId="{FD452CE7-59CC-41A0-BC4E-3521C98E2850}" type="presParOf" srcId="{E680C704-6339-4287-8D69-F8A97A9563E8}" destId="{F4B0E41A-66D5-454E-91AD-39076076846F}" srcOrd="2" destOrd="0" presId="urn:microsoft.com/office/officeart/2018/2/layout/IconLabelList"/>
    <dgm:cxn modelId="{295D9C04-B079-42DB-B834-1E17480D4C94}" type="presParOf" srcId="{F4B0E41A-66D5-454E-91AD-39076076846F}" destId="{B5A19AB5-EB07-4111-AF83-1B7AB17FB1FF}" srcOrd="0" destOrd="0" presId="urn:microsoft.com/office/officeart/2018/2/layout/IconLabelList"/>
    <dgm:cxn modelId="{18AD5609-CED2-48CA-A75D-31F55F9E41D0}" type="presParOf" srcId="{F4B0E41A-66D5-454E-91AD-39076076846F}" destId="{DC0972E1-7A6A-44D9-BC3B-DEE680B6E008}" srcOrd="1" destOrd="0" presId="urn:microsoft.com/office/officeart/2018/2/layout/IconLabelList"/>
    <dgm:cxn modelId="{23031349-56D2-4B2F-B348-D998D9157C31}" type="presParOf" srcId="{F4B0E41A-66D5-454E-91AD-39076076846F}" destId="{BEB3561C-DA86-42AD-B35A-BA77D2226D3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9EBC1-810A-465D-8D0C-DB859C6EF51C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80ECA-21EC-4A74-9EC9-F6A43A4A895F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21F48-8F94-491B-9AF4-8136F97D4377}">
      <dsp:nvSpPr>
        <dsp:cNvPr id="0" name=""/>
        <dsp:cNvSpPr/>
      </dsp:nvSpPr>
      <dsp:spPr>
        <a:xfrm>
          <a:off x="3710925" y="3035917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2500" kern="1200" dirty="0">
              <a:solidFill>
                <a:schemeClr val="accent2"/>
              </a:solidFill>
            </a:rPr>
            <a:t>I en anden bolig i SAB København</a:t>
          </a:r>
          <a:endParaRPr lang="en-US" sz="2500" kern="1200" dirty="0">
            <a:solidFill>
              <a:schemeClr val="accent2"/>
            </a:solidFill>
          </a:endParaRPr>
        </a:p>
      </dsp:txBody>
      <dsp:txXfrm>
        <a:off x="3710925" y="3035917"/>
        <a:ext cx="3093750" cy="720000"/>
      </dsp:txXfrm>
    </dsp:sp>
    <dsp:sp modelId="{B8B4F8E8-EB9E-46AD-87AC-CE45DB9F815E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EAAD5-FBF2-4AB3-B2CF-ABA7FCB1E51D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EEA60-52F2-481C-BCBE-FEBC4BC5CEE9}">
      <dsp:nvSpPr>
        <dsp:cNvPr id="0" name=""/>
        <dsp:cNvSpPr/>
      </dsp:nvSpPr>
      <dsp:spPr>
        <a:xfrm>
          <a:off x="174119" y="3035917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2500" kern="1200" dirty="0">
              <a:solidFill>
                <a:schemeClr val="accent2"/>
              </a:solidFill>
            </a:rPr>
            <a:t> I en anden bolig i Humlevænget </a:t>
          </a:r>
          <a:endParaRPr lang="en-US" sz="2500" kern="1200" dirty="0">
            <a:solidFill>
              <a:schemeClr val="accent2"/>
            </a:solidFill>
          </a:endParaRPr>
        </a:p>
      </dsp:txBody>
      <dsp:txXfrm>
        <a:off x="174119" y="3035917"/>
        <a:ext cx="3093750" cy="720000"/>
      </dsp:txXfrm>
    </dsp:sp>
    <dsp:sp modelId="{6213DC73-723D-4453-B28C-79BC09A52580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B17B6-FD72-41F7-AF6A-23E47D27F3E2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BF88D-D9E5-41C5-8899-115B31FECF20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2500" kern="1200" dirty="0">
              <a:solidFill>
                <a:schemeClr val="accent2"/>
              </a:solidFill>
            </a:rPr>
            <a:t>Genhuse sig selv </a:t>
          </a:r>
          <a:endParaRPr lang="en-US" sz="2500" kern="1200" dirty="0">
            <a:solidFill>
              <a:schemeClr val="accent2"/>
            </a:solidFill>
          </a:endParaRPr>
        </a:p>
      </dsp:txBody>
      <dsp:txXfrm>
        <a:off x="7346081" y="3053169"/>
        <a:ext cx="3093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FCBD2-CF81-4A6D-9AF0-46019377C7C9}">
      <dsp:nvSpPr>
        <dsp:cNvPr id="0" name=""/>
        <dsp:cNvSpPr/>
      </dsp:nvSpPr>
      <dsp:spPr>
        <a:xfrm>
          <a:off x="194" y="694081"/>
          <a:ext cx="5341011" cy="3204606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noProof="0" dirty="0">
              <a:solidFill>
                <a:schemeClr val="bg1"/>
              </a:solidFill>
            </a:rPr>
            <a:t>Genhusningsperioden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noProof="0" dirty="0">
              <a:solidFill>
                <a:schemeClr val="bg1"/>
              </a:solidFill>
            </a:rPr>
            <a:t>forventes at være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noProof="0" dirty="0">
              <a:solidFill>
                <a:schemeClr val="bg1"/>
              </a:solidFill>
            </a:rPr>
            <a:t> 6-10 måneder. </a:t>
          </a:r>
        </a:p>
      </dsp:txBody>
      <dsp:txXfrm>
        <a:off x="194" y="694081"/>
        <a:ext cx="5341011" cy="3204606"/>
      </dsp:txXfrm>
    </dsp:sp>
    <dsp:sp modelId="{1B6D888E-9605-4096-AEF4-FA60647C07A4}">
      <dsp:nvSpPr>
        <dsp:cNvPr id="0" name=""/>
        <dsp:cNvSpPr/>
      </dsp:nvSpPr>
      <dsp:spPr>
        <a:xfrm>
          <a:off x="5876482" y="738465"/>
          <a:ext cx="5341011" cy="3204606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dirty="0">
              <a:solidFill>
                <a:schemeClr val="bg1"/>
              </a:solidFill>
            </a:rPr>
            <a:t>Genhusningsteamet fordeler de midlertidige genhusningsboliger ud fra beboeres nuværende boligsituation og behov (f.eks. gangbesvær).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5876482" y="738465"/>
        <a:ext cx="5341011" cy="32046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9C5E2-A804-4E2F-B419-5B301E1E38F5}">
      <dsp:nvSpPr>
        <dsp:cNvPr id="0" name=""/>
        <dsp:cNvSpPr/>
      </dsp:nvSpPr>
      <dsp:spPr>
        <a:xfrm>
          <a:off x="1518732" y="276413"/>
          <a:ext cx="1802250" cy="1802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58895-6C24-4252-B9D7-B88D3A3CC9BC}">
      <dsp:nvSpPr>
        <dsp:cNvPr id="0" name=""/>
        <dsp:cNvSpPr/>
      </dsp:nvSpPr>
      <dsp:spPr>
        <a:xfrm>
          <a:off x="5555731" y="2285487"/>
          <a:ext cx="4756498" cy="1761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>
              <a:solidFill>
                <a:schemeClr val="accent2"/>
              </a:solidFill>
            </a:rPr>
            <a:t>I en anden bolig i SAB København</a:t>
          </a:r>
          <a:br>
            <a:rPr lang="da-DK" sz="2200" kern="1200" dirty="0"/>
          </a:br>
          <a:endParaRPr lang="en-US" sz="2200" kern="1200" dirty="0"/>
        </a:p>
      </dsp:txBody>
      <dsp:txXfrm>
        <a:off x="5555731" y="2285487"/>
        <a:ext cx="4756498" cy="1761738"/>
      </dsp:txXfrm>
    </dsp:sp>
    <dsp:sp modelId="{B5A19AB5-EB07-4111-AF83-1B7AB17FB1FF}">
      <dsp:nvSpPr>
        <dsp:cNvPr id="0" name=""/>
        <dsp:cNvSpPr/>
      </dsp:nvSpPr>
      <dsp:spPr>
        <a:xfrm>
          <a:off x="7085361" y="222557"/>
          <a:ext cx="1802250" cy="1802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3561C-DA86-42AD-B35A-BA77D2226D38}">
      <dsp:nvSpPr>
        <dsp:cNvPr id="0" name=""/>
        <dsp:cNvSpPr/>
      </dsp:nvSpPr>
      <dsp:spPr>
        <a:xfrm>
          <a:off x="0" y="2329540"/>
          <a:ext cx="4975011" cy="1873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>
              <a:solidFill>
                <a:schemeClr val="accent2"/>
              </a:solidFill>
            </a:rPr>
            <a:t> I en anden bolig i Humlevænget </a:t>
          </a:r>
          <a:r>
            <a:rPr lang="da-DK" sz="2400" b="1" kern="1200" dirty="0">
              <a:solidFill>
                <a:schemeClr val="accent2"/>
              </a:solidFill>
            </a:rPr>
            <a:t>  - </a:t>
          </a:r>
          <a:r>
            <a:rPr lang="da-DK" sz="2400" b="0" kern="1200" dirty="0">
              <a:solidFill>
                <a:schemeClr val="accent2"/>
              </a:solidFill>
            </a:rPr>
            <a:t>Hvis boligen er færdigrenoveret på flyttetidspunktet</a:t>
          </a:r>
          <a:endParaRPr lang="en-US" sz="2400" b="0" kern="1200" dirty="0">
            <a:solidFill>
              <a:schemeClr val="accent2"/>
            </a:solidFill>
          </a:endParaRPr>
        </a:p>
      </dsp:txBody>
      <dsp:txXfrm>
        <a:off x="0" y="2329540"/>
        <a:ext cx="4975011" cy="1873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D6679-57A4-416E-AB32-2B9A94D10029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90D0F-13E2-47CC-8890-B5A0257C0F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074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7431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379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196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1279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5386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7452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5563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742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F32F2-62FF-2931-3477-BCA5D172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F2EA8E-CA47-3574-86E2-4EDEEF1F4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52AB7B9-12C6-812C-A675-BFA7D9E49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62DCA9C-08C1-E01A-D48F-330A4A8A2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771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90D0F-13E2-47CC-8890-B5A0257C0FF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57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2D7F5-9E35-9523-6BE5-F92CBCE7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3F55065-4059-9B70-682E-3738DB3763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BB06A36-0FEA-8A85-F9DF-686AF34A3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0F1B96B-0733-CC6E-D1B4-275C856AA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90D0F-13E2-47CC-8890-B5A0257C0FF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8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6747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A6F96-5652-8C08-7F37-4C93C3078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0344E70-E780-A11C-BD68-6084F8B96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D31C546-C9CC-6FF9-50C3-71F72A0D0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4A57053-9950-755D-8E8A-5994AB0D9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90D0F-13E2-47CC-8890-B5A0257C0FF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417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B7EBC-954F-6BC8-75FB-079B8FC7E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324F9BC-7EDF-814A-1B2E-486AE4420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409EA6-7BDE-7AE9-0BF9-0230FA176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9CC387-9380-D75B-BB42-34225B6C0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90D0F-13E2-47CC-8890-B5A0257C0FF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3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92481-3AEA-0AA0-9994-7E65002F8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CE1B93F-08FF-49B4-0CFF-D2818644B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2982C62-705B-155E-2EEB-4820FAA92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19EC0C1-E925-CE10-C6D0-6C92E1AB8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90D0F-13E2-47CC-8890-B5A0257C0FF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063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F5DD8-AA41-239A-B6CE-6249F553E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25EEFB3-3A7A-076D-3AFE-5D5F7A6DA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A800018-7D3C-1FBC-2F69-DB5D1D393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FDE1050-56FA-493C-4446-C68D0B323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90D0F-13E2-47CC-8890-B5A0257C0FF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998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E4F50-1A80-4EDC-0BA8-BBFE992DD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93A3F77-A094-6B16-1258-9559D59ED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1DEC765-2173-875D-04F8-1F59B1540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003ED5-D836-E775-4475-CCDD55B19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90D0F-13E2-47CC-8890-B5A0257C0FF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312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TAL???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3219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313CC-E7A0-88EF-EC12-0D9BCECD5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9F7C6EA-ACE0-40E6-82DF-3E572311A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AB2E4DB-EA11-7F5E-8A03-EFAC2C028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7EA9F96-38F9-A1A5-71B4-EA657B252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010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913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22F9B-9876-E0E8-3C37-3D69E30F0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CF3066A-1EC2-A754-E304-AA5EFB316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9C725AB-6A30-B3AA-82D9-B699B87141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C8A0417-513D-4C70-1179-59AC5017C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5945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F02F3-0477-04D1-CBA9-286B6D573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A496BD-9C07-BFB8-BBDE-E16994D5F4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3FD0477-E865-6062-E9DE-A140E0241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F25B4A1-68E8-12B3-2600-E43F8E7CE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147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AF63B-AE6B-282E-E05C-3EDDB5ED0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F27FF8E-26E7-89CA-A65A-75E4AB093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F786709-29B2-D29F-A212-67D0B72FD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35B1318-B396-40CD-C1C6-BB64D727FF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1395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BA542-E05A-6D6B-4EF6-D26D77C11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F56167B-12CB-C1FD-72D2-BE12CF2AA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6442FC-CB1A-CA0A-2D21-65AC372F3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0C9C0CB-09E9-25FF-92C2-4E5A3DA17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6499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1712B-FA63-F1B1-E75A-ABAC19202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BA1A183-D41B-BC29-D7EA-C618B68B8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52E8949-6790-97E2-B35A-4D7F7DBDE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CE0ACDB-232A-C660-DCD7-FC8CF3C9A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5816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E2E2-9508-EBF5-B335-2E4839AA0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A76B35D-F0C8-AD77-0A5F-BD7835862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5B6AA40-AEDA-D6AE-B314-7B7CEB844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1803D30-385B-0A49-3E34-954427966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15624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0986F-0F71-EF70-7705-16B536BD4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FC35710-14FE-EE02-327D-DB509AD7E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371B708-6CF4-5441-0E98-DF5B2FF22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08A2422-CBE9-57B2-323E-43C20DA8D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8324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F4B95-EBE0-A21D-B36A-450366439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D86E15A-846A-0030-0A2D-D9D87F3C6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34E4885-6ABB-6EC0-4EDA-0A3C74D6D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DEE01E4-F2A7-2F1D-6455-6E2B54938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3336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69167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DC403-6047-C677-B42F-512F717D3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B3606D9-6C46-18A8-6D05-E668C3011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FC378D8-9270-90A8-AF92-7CE4FAD33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2722482-1090-87F5-BF0A-1DB4636BC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7190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ACBF1-5CD4-A7FC-5872-12B478992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064DA20-4872-6B9E-FA43-9B67ABA99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145CFD5-5DE1-0B35-D61E-4DBEE2E0E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D3F9E1-315D-F4EA-4A4B-41F9E8D5D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79965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F045F-ACC0-810E-1577-B85830F8F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A153D78-E5E9-2479-5655-BFF96E2FD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A78D36A-E35A-9EDB-47B4-39F2495F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1112D0E-6DB5-8E05-CAD1-FFD306B22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34029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AE729-D0E2-85B7-1E96-27624F72A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85E3737-261F-A849-372C-19ECE3DF3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85110C1-2EB9-1236-60A7-6112E64BA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988C7A-3ADA-F550-BF45-5ABEFE124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204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73205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53615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DFD4C-2A5F-D3D1-3EA4-011090232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2094C42-8339-2048-4ECD-461194ED4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61B0C5E-0843-F956-2A95-ECEAB38DB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A36D52-A18F-4E8C-EF75-F1DE0AD04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307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DD4F7-1428-F66C-CE8B-E59E67C1F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61D5B50-F70E-628B-4F14-2EA933F72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7A7555C-0A60-AA78-6A93-D3F5B14CE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D7E8BE-5AEF-753E-55B1-F977F8A7B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01642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31896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356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7547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44355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34039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00616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186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81599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41888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62132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13530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12280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54989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29331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57488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52203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64714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99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26675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86990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095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7347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247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90D0F-13E2-47CC-8890-B5A0257C0FF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462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6709A-A906-F7E6-96C6-F91B8EAB7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1D456BB-AF42-454B-769D-3D33C4A5F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288BDB-EBB4-3421-1BE1-1EF68B6E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B076FBE-53C5-C141-7369-A03A0F418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4CBEDF1-A02B-E49B-121B-685400E9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59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00DFE-9876-E99A-498D-4046E2F3B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4E0CD8F-3FCE-FB38-9B9F-F92284368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40B9A6-D3A5-1AD0-02C7-BF110E36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A30676-EEE0-115C-B019-AA6EFD4E5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2FE307F-9E7B-49BD-7DBA-EE6C0523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34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8CE000F-7793-6DCD-740F-D029B66AB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BA7A97E-95A1-CD93-2876-A6D99C421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A20D405-F2A7-999D-E7AA-C0B6E5CA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14267B-05AA-39A6-272C-EAE80D8CA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1ADECC9-29EA-59D8-465E-7BAB8259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98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sidefod 18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C079B49D-99EA-4AF7-827D-A6EB7D8C6F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0000" y="1620000"/>
            <a:ext cx="7331999" cy="5238000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32000" y="684000"/>
            <a:ext cx="9397333" cy="755960"/>
          </a:xfrm>
        </p:spPr>
        <p:txBody>
          <a:bodyPr lIns="0" anchor="b" anchorCtr="0"/>
          <a:lstStyle>
            <a:lvl1pPr algn="l">
              <a:defRPr sz="2800" b="1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Kort titel, Evt. dato/sted, x</a:t>
            </a:r>
          </a:p>
        </p:txBody>
      </p:sp>
      <p:sp>
        <p:nvSpPr>
          <p:cNvPr id="13" name="SD_ART_Logo"/>
          <p:cNvSpPr/>
          <p:nvPr userDrawn="1"/>
        </p:nvSpPr>
        <p:spPr>
          <a:xfrm>
            <a:off x="10256400" y="3600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3" name="SD_ART_Logo_bmkArt">
            <a:extLst>
              <a:ext uri="{FF2B5EF4-FFF2-40B4-BE49-F238E27FC236}">
                <a16:creationId xmlns:a16="http://schemas.microsoft.com/office/drawing/2014/main" id="{4E0A3008-CDF7-466A-92BD-28F741883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360000"/>
            <a:ext cx="1530000" cy="568143"/>
          </a:xfrm>
          <a:prstGeom prst="rect">
            <a:avLst/>
          </a:prstGeom>
        </p:spPr>
      </p:pic>
      <p:sp>
        <p:nvSpPr>
          <p:cNvPr id="10" name="SD_ART_Logo2"/>
          <p:cNvSpPr/>
          <p:nvPr userDrawn="1"/>
        </p:nvSpPr>
        <p:spPr>
          <a:xfrm>
            <a:off x="10753344" y="360000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 userDrawn="1"/>
        </p:nvSpPr>
        <p:spPr>
          <a:xfrm>
            <a:off x="9757507" y="360000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1" name="Pladsholder til forsidetekst">
            <a:extLst>
              <a:ext uri="{FF2B5EF4-FFF2-40B4-BE49-F238E27FC236}">
                <a16:creationId xmlns:a16="http://schemas.microsoft.com/office/drawing/2014/main" id="{636134BC-177B-464E-A994-129C019FD7D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620000"/>
            <a:ext cx="4860000" cy="5238000"/>
          </a:xfrm>
          <a:solidFill>
            <a:schemeClr val="accent2"/>
          </a:solidFill>
        </p:spPr>
        <p:txBody>
          <a:bodyPr lIns="432000" tIns="360000" rIns="28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7331A7D7-5A6C-4F98-A872-8F6A848FB95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242710" y="360000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</p:spTree>
    <p:extLst>
      <p:ext uri="{BB962C8B-B14F-4D97-AF65-F5344CB8AC3E}">
        <p14:creationId xmlns:p14="http://schemas.microsoft.com/office/powerpoint/2010/main" val="385087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000000"/>
          </p15:clr>
        </p15:guide>
        <p15:guide id="3" pos="7423">
          <p15:clr>
            <a:srgbClr val="000000"/>
          </p15:clr>
        </p15:guide>
        <p15:guide id="4" pos="257">
          <p15:clr>
            <a:srgbClr val="00000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6336000" y="1620000"/>
            <a:ext cx="5328000" cy="4680000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2000" y="1620000"/>
            <a:ext cx="5328000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rimaryTextColor">
            <a:extLst>
              <a:ext uri="{FF2B5EF4-FFF2-40B4-BE49-F238E27FC236}">
                <a16:creationId xmlns:a16="http://schemas.microsoft.com/office/drawing/2014/main" id="{3244F726-ADCD-4B5B-AE34-E99E4C8A4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684000"/>
            <a:ext cx="11218663" cy="756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205388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36">
          <p15:clr>
            <a:srgbClr val="FBAE40"/>
          </p15:clr>
        </p15:guide>
        <p15:guide id="3" pos="40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2000" y="1620001"/>
            <a:ext cx="5328000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6000" y="1620000"/>
            <a:ext cx="5328000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1837858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44">
          <p15:clr>
            <a:srgbClr val="FBAE40"/>
          </p15:clr>
        </p15:guide>
        <p15:guide id="3" pos="36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B1398-1248-E227-EED8-EEF213E1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5963CE-12D4-0189-FF74-7BEBF5327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6F7397-682A-A6F0-F4AB-624F2E6EE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4BCCE1C-FC65-ADAF-97D3-B68AD264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6A8BC93-515D-1B91-0392-5D25D085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00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6AEE4-BED1-DBB4-48B6-0C4F8AB29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21FAB4C-86C4-0CAD-5E56-1CDCB8ED4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88DCFB3-EE02-CD19-CB33-BAA6A820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D6A45B-B008-DB33-68DD-E5B3B17D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66D1C9-BFFD-BB28-023F-ED7B1FDA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177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78C8D-DD97-C7F8-18E4-0A8336A9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B87C70-C6E2-05DC-DEFC-20CD47093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DD14CB7-31D6-F962-1C1F-55EF7FD1D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573C7FE-2D24-9AC9-AF25-98976BF3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E9244A7-FA47-701B-056E-F8E445A9A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85ED2AD-5B8E-7845-F0EF-77D997C0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47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D7E75-946A-6AF5-DD14-5CD05C020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4A28E2-45D0-6F14-2504-1806BA72E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726FFB3-B62C-D64F-77DB-CCEE09584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AEAB714-7EEA-8882-1283-3529A4634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EE8E16F-1EF0-A433-7967-489AAB4FD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E491D2-F1E6-0F41-F1A9-281CE387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E1DF6F0-FFEF-CBB1-2D85-BC2DE6AC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17E918F-09F6-521A-DDE0-4F708226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7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B889E8-08C0-95CA-84F4-DDADD6C91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2799FC5-62F6-138B-612A-9E8E270B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AE5A33B-2C58-419E-BF0F-FE847FFC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097D3A6-D537-C1C0-5B93-7D0BF577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7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58E2F78-A3A7-E4FC-A3D1-0DE6384C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EC15841-A7BA-729B-9C78-1479A2DF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F2CDD1-1AE3-5A95-EC25-C7DAC651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08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ACCBC-6FD8-D9FD-36FA-6292B6A35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A384EBD-8882-5750-1907-43FC8A5A0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F854033-0EC5-57AC-DAE5-1B29EC7FB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C548975-6590-D3B2-D358-1CDBEBAA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48FE217-930F-87CB-D5FA-F942CCDF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754A9FD-7C99-50ED-B5E0-B0830B10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32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E9B1E-3129-34A5-F9AD-2C3CDC30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26C59FA-A926-A48B-A919-DF40C4B50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9D7A322-5A31-99B5-5C6D-A624AA79D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803DB03-67DC-653A-1AD9-5E663C53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6505B29-2E35-41AA-625D-3DC403E9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4E9777D-FA9E-57B9-6F63-4C237BAD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16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208361C-210F-2A87-BDF8-4FF8FC499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73DEC1-7BA0-D779-3CE0-A0347850D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CF8D380-543C-F3EB-E33F-03B82A316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031F36-7329-4D45-917D-13B22CFC0565}" type="datetimeFigureOut">
              <a:rPr lang="da-DK" smtClean="0"/>
              <a:t>20-03-2026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56D7EC-3533-D15A-8378-71E0B322E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D6A4E6-E72E-CB8C-7DD3-7FE2CF329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C47654-7375-4B57-8A84-E07E72538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561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2.safelinks.protection.outlook.com/?url=https%3A%2F%2Fsab-bolig.dk%2Fboligafdeling%2Fhumlevaenget%2F&amp;data=05%7C02%7Cpetst%40kab-bolig.dk%7C0a0b0531a2994d2e5b2c08de79e25f0e%7C3849bf2e5dd245d3bcf4017bb5a5ff3a%7C0%7C0%7C639082210323442584%7CUnknown%7CTWFpbGZsb3d8eyJFbXB0eU1hcGkiOnRydWUsIlYiOiIwLjAuMDAwMCIsIlAiOiJXaW4zMiIsIkFOIjoiTWFpbCIsIldUIjoyfQ%3D%3D%7C0%7C%7C%7C&amp;sdata=VZ%2F9nBQk9%2BVJfBtMRBMXHaE8DS8EQpAIGV9wbDsxaXs%3D&amp;reserved=0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18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3.jpeg"/><Relationship Id="rId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18.svg"/><Relationship Id="rId9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3.jpe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genhusning@kab-bolig.dk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6435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012C6450-0A50-25E6-E326-F345E90C27A8}"/>
              </a:ext>
            </a:extLst>
          </p:cNvPr>
          <p:cNvSpPr txBox="1"/>
          <p:nvPr/>
        </p:nvSpPr>
        <p:spPr>
          <a:xfrm>
            <a:off x="1985638" y="1384917"/>
            <a:ext cx="8220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kern="0" spc="700" dirty="0">
                <a:solidFill>
                  <a:srgbClr val="F2E8DF"/>
                </a:solidFill>
                <a:latin typeface="Bebas Neue" panose="020B0606020202050201" pitchFamily="34" charset="0"/>
              </a:rPr>
              <a:t>Velkommen til Ekstraordinært afdelingsmøde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6E3C930-3CA2-C7B5-C8E3-B6FA386727B1}"/>
              </a:ext>
            </a:extLst>
          </p:cNvPr>
          <p:cNvSpPr txBox="1"/>
          <p:nvPr/>
        </p:nvSpPr>
        <p:spPr>
          <a:xfrm>
            <a:off x="2139517" y="4305665"/>
            <a:ext cx="79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kern="0" spc="600" dirty="0">
                <a:latin typeface="Bebas Neue" panose="020B0606020202050201" pitchFamily="34" charset="0"/>
              </a:rPr>
              <a:t>om helhedsplanen for renovering af Humlevænget</a:t>
            </a:r>
          </a:p>
        </p:txBody>
      </p:sp>
      <p:pic>
        <p:nvPicPr>
          <p:cNvPr id="7" name="Billede 6" descr="Et billede, der indeholder Grafik, sort, skærmbillede, mørke&#10;&#10;AI-genereret indhold kan være ukorrekt.">
            <a:extLst>
              <a:ext uri="{FF2B5EF4-FFF2-40B4-BE49-F238E27FC236}">
                <a16:creationId xmlns:a16="http://schemas.microsoft.com/office/drawing/2014/main" id="{5BA1A3E0-B816-0580-33AF-5F98F3AFA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29565" r="24040" b="11065"/>
          <a:stretch>
            <a:fillRect/>
          </a:stretch>
        </p:blipFill>
        <p:spPr>
          <a:xfrm>
            <a:off x="9294345" y="557014"/>
            <a:ext cx="2664000" cy="42696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3DCFB6C-6F58-6B05-5F4B-E7725D7BD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2002" r="9268" b="23486"/>
          <a:stretch/>
        </p:blipFill>
        <p:spPr bwMode="auto">
          <a:xfrm>
            <a:off x="9351495" y="320148"/>
            <a:ext cx="1137122" cy="29762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34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C52465-56E0-BD36-BD7A-7A406C163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vindue, skitse, hus&#10;&#10;AI-genereret indhold kan være ukorrekt.">
            <a:extLst>
              <a:ext uri="{FF2B5EF4-FFF2-40B4-BE49-F238E27FC236}">
                <a16:creationId xmlns:a16="http://schemas.microsoft.com/office/drawing/2014/main" id="{61FF1604-7017-B442-7B83-FF09E31FE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64" y="129208"/>
            <a:ext cx="6546618" cy="685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60799BD-27EE-CBCF-639F-E3BA2CFA5E6A}"/>
              </a:ext>
            </a:extLst>
          </p:cNvPr>
          <p:cNvSpPr txBox="1"/>
          <p:nvPr/>
        </p:nvSpPr>
        <p:spPr>
          <a:xfrm>
            <a:off x="10005330" y="2189412"/>
            <a:ext cx="1978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af </a:t>
            </a: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badeværelser</a:t>
            </a:r>
            <a:endParaRPr lang="da-DK" sz="2000" dirty="0"/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24FF76D0-3862-FEFF-2E20-BCE9FF2441D7}"/>
              </a:ext>
            </a:extLst>
          </p:cNvPr>
          <p:cNvCxnSpPr>
            <a:cxnSpLocks/>
          </p:cNvCxnSpPr>
          <p:nvPr/>
        </p:nvCxnSpPr>
        <p:spPr>
          <a:xfrm flipH="1">
            <a:off x="7345502" y="2506532"/>
            <a:ext cx="2648352" cy="235382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BADF5C55-11DC-28FE-604E-3920EB472BE3}"/>
              </a:ext>
            </a:extLst>
          </p:cNvPr>
          <p:cNvCxnSpPr>
            <a:cxnSpLocks/>
          </p:cNvCxnSpPr>
          <p:nvPr/>
        </p:nvCxnSpPr>
        <p:spPr>
          <a:xfrm>
            <a:off x="9556694" y="3768866"/>
            <a:ext cx="5745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FE2BFEED-B678-FFA0-E7C0-73F1B651C1AE}"/>
              </a:ext>
            </a:extLst>
          </p:cNvPr>
          <p:cNvSpPr/>
          <p:nvPr/>
        </p:nvSpPr>
        <p:spPr>
          <a:xfrm>
            <a:off x="7758113" y="2840831"/>
            <a:ext cx="107156" cy="588169"/>
          </a:xfrm>
          <a:prstGeom prst="rect">
            <a:avLst/>
          </a:prstGeom>
          <a:solidFill>
            <a:srgbClr val="DBF0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DA6B9DD-CEFD-79DE-2CB3-F7E289F63204}"/>
              </a:ext>
            </a:extLst>
          </p:cNvPr>
          <p:cNvSpPr txBox="1"/>
          <p:nvPr/>
        </p:nvSpPr>
        <p:spPr>
          <a:xfrm>
            <a:off x="97476" y="1298916"/>
            <a:ext cx="520249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Forskellige typer badeværelsesrenoveringer: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Badeværelser renoveres indenfor eksisterende ramme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Badeværelser, der udvides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Badeværelser, der flyttes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 badeværelser renoveres.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Gulvstående toiletter i alle badeværelser.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Badeværelser i kældre nedlægges</a:t>
            </a: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98FFA770-FA66-C696-1452-1CA02B79A9FC}"/>
              </a:ext>
            </a:extLst>
          </p:cNvPr>
          <p:cNvCxnSpPr>
            <a:cxnSpLocks/>
          </p:cNvCxnSpPr>
          <p:nvPr/>
        </p:nvCxnSpPr>
        <p:spPr>
          <a:xfrm>
            <a:off x="4097364" y="5238974"/>
            <a:ext cx="1923962" cy="308229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uppe 5">
            <a:extLst>
              <a:ext uri="{FF2B5EF4-FFF2-40B4-BE49-F238E27FC236}">
                <a16:creationId xmlns:a16="http://schemas.microsoft.com/office/drawing/2014/main" id="{592F02F7-9998-50DF-5719-38E11FC308D1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7" name="Billede 6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A6242CF6-95D5-B150-56F9-F232F7C4B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9CB2B973-E290-9712-E3EA-553FD5D75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29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FDBE9B-828C-775B-F674-C525BDBE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vindue, skitse, hus&#10;&#10;AI-genereret indhold kan være ukorrekt.">
            <a:extLst>
              <a:ext uri="{FF2B5EF4-FFF2-40B4-BE49-F238E27FC236}">
                <a16:creationId xmlns:a16="http://schemas.microsoft.com/office/drawing/2014/main" id="{BA6BB988-4257-DA8F-C9CE-5EA1E23FD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64" y="129208"/>
            <a:ext cx="6546618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D3CCAE9-E520-97DB-997E-5174176DC8AB}"/>
              </a:ext>
            </a:extLst>
          </p:cNvPr>
          <p:cNvSpPr txBox="1"/>
          <p:nvPr/>
        </p:nvSpPr>
        <p:spPr>
          <a:xfrm>
            <a:off x="699301" y="1826862"/>
            <a:ext cx="3762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elinstallationer</a:t>
            </a:r>
            <a:b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(som følgearbejder)</a:t>
            </a:r>
            <a:endParaRPr lang="da-DK" sz="2000" dirty="0"/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16AFA530-3062-4530-BB3F-0F9A9F834F2C}"/>
              </a:ext>
            </a:extLst>
          </p:cNvPr>
          <p:cNvCxnSpPr>
            <a:cxnSpLocks/>
          </p:cNvCxnSpPr>
          <p:nvPr/>
        </p:nvCxnSpPr>
        <p:spPr>
          <a:xfrm>
            <a:off x="4507265" y="2162287"/>
            <a:ext cx="2580978" cy="355925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06E41585-F779-A846-35E9-1EE02F654836}"/>
              </a:ext>
            </a:extLst>
          </p:cNvPr>
          <p:cNvCxnSpPr>
            <a:cxnSpLocks/>
          </p:cNvCxnSpPr>
          <p:nvPr/>
        </p:nvCxnSpPr>
        <p:spPr>
          <a:xfrm>
            <a:off x="9556694" y="3768866"/>
            <a:ext cx="5745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felt 1">
            <a:extLst>
              <a:ext uri="{FF2B5EF4-FFF2-40B4-BE49-F238E27FC236}">
                <a16:creationId xmlns:a16="http://schemas.microsoft.com/office/drawing/2014/main" id="{5B79FE58-DECE-6820-1711-DCF28BC79078}"/>
              </a:ext>
            </a:extLst>
          </p:cNvPr>
          <p:cNvSpPr txBox="1"/>
          <p:nvPr/>
        </p:nvSpPr>
        <p:spPr>
          <a:xfrm>
            <a:off x="541538" y="3034988"/>
            <a:ext cx="3965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afløbsinstallationer</a:t>
            </a:r>
            <a:endParaRPr lang="da-DK" sz="2000" dirty="0"/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9BBB8973-7D06-EC0D-99BF-6B98E0BED304}"/>
              </a:ext>
            </a:extLst>
          </p:cNvPr>
          <p:cNvCxnSpPr>
            <a:cxnSpLocks/>
          </p:cNvCxnSpPr>
          <p:nvPr/>
        </p:nvCxnSpPr>
        <p:spPr>
          <a:xfrm>
            <a:off x="4382198" y="3270006"/>
            <a:ext cx="3330499" cy="26592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4AA850B0-FC9E-B215-DAE1-FE3CD0328A60}"/>
              </a:ext>
            </a:extLst>
          </p:cNvPr>
          <p:cNvSpPr txBox="1"/>
          <p:nvPr/>
        </p:nvSpPr>
        <p:spPr>
          <a:xfrm>
            <a:off x="-17759" y="3853299"/>
            <a:ext cx="460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brugsvandsinstallationer</a:t>
            </a:r>
            <a:endParaRPr lang="da-DK" sz="2000" dirty="0"/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98A5ABCA-587D-735B-8AE1-C928134BA987}"/>
              </a:ext>
            </a:extLst>
          </p:cNvPr>
          <p:cNvCxnSpPr>
            <a:cxnSpLocks/>
          </p:cNvCxnSpPr>
          <p:nvPr/>
        </p:nvCxnSpPr>
        <p:spPr>
          <a:xfrm>
            <a:off x="4402071" y="4064518"/>
            <a:ext cx="3085251" cy="172684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vad er en faldstamme? Pris, funktion og regler forklaret">
            <a:extLst>
              <a:ext uri="{FF2B5EF4-FFF2-40B4-BE49-F238E27FC236}">
                <a16:creationId xmlns:a16="http://schemas.microsoft.com/office/drawing/2014/main" id="{F7E685C8-7622-4938-2523-1DD43F10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353" y="3270006"/>
            <a:ext cx="1289244" cy="193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rkulationssystemer – udfordringer og løsninger med temperatur og flow">
            <a:extLst>
              <a:ext uri="{FF2B5EF4-FFF2-40B4-BE49-F238E27FC236}">
                <a16:creationId xmlns:a16="http://schemas.microsoft.com/office/drawing/2014/main" id="{6F7F402B-0488-8B95-3EA3-210B88F5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352" y="5325112"/>
            <a:ext cx="1289245" cy="11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ikkontakter">
            <a:extLst>
              <a:ext uri="{FF2B5EF4-FFF2-40B4-BE49-F238E27FC236}">
                <a16:creationId xmlns:a16="http://schemas.microsoft.com/office/drawing/2014/main" id="{1EF83056-EC95-6C40-C408-8464EB45D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t="10336" r="21634" b="10041"/>
          <a:stretch>
            <a:fillRect/>
          </a:stretch>
        </p:blipFill>
        <p:spPr bwMode="auto">
          <a:xfrm>
            <a:off x="10502352" y="1649069"/>
            <a:ext cx="1074252" cy="14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37843145-AA7E-67D2-AD53-22A1CC3FDE60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7" name="Billede 6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37AEDF52-F3A7-03CA-FBE1-6A14F565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D0DE7F4B-433D-11C4-F6B7-5E3148CC9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0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B998D3-6DF8-438A-EB72-A5DD1CC6C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vindue, skitse, hus&#10;&#10;AI-genereret indhold kan være ukorrekt.">
            <a:extLst>
              <a:ext uri="{FF2B5EF4-FFF2-40B4-BE49-F238E27FC236}">
                <a16:creationId xmlns:a16="http://schemas.microsoft.com/office/drawing/2014/main" id="{2903A448-8F0E-ACED-06BA-B64298FCF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83" y="131496"/>
            <a:ext cx="6546618" cy="685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1055472-4F24-F1F4-9587-807B9E7F98D3}"/>
              </a:ext>
            </a:extLst>
          </p:cNvPr>
          <p:cNvSpPr txBox="1"/>
          <p:nvPr/>
        </p:nvSpPr>
        <p:spPr>
          <a:xfrm>
            <a:off x="10342144" y="2861623"/>
            <a:ext cx="172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baldakiner</a:t>
            </a:r>
            <a:endParaRPr lang="da-DK" sz="2400" dirty="0"/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4716A0F0-0EF4-149E-D63E-C2972090CA11}"/>
              </a:ext>
            </a:extLst>
          </p:cNvPr>
          <p:cNvCxnSpPr>
            <a:cxnSpLocks/>
          </p:cNvCxnSpPr>
          <p:nvPr/>
        </p:nvCxnSpPr>
        <p:spPr>
          <a:xfrm>
            <a:off x="9556694" y="3768866"/>
            <a:ext cx="5745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94B95286-71A4-FEC4-FC11-4A754794D3EF}"/>
              </a:ext>
            </a:extLst>
          </p:cNvPr>
          <p:cNvSpPr txBox="1"/>
          <p:nvPr/>
        </p:nvSpPr>
        <p:spPr>
          <a:xfrm>
            <a:off x="10342144" y="3647486"/>
            <a:ext cx="1987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indgangs­trapper inkl. nyt, hvidt gelænder</a:t>
            </a:r>
            <a:endParaRPr lang="da-DK" sz="2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E3B5EF6-B215-E6E9-284A-E85372782DD7}"/>
              </a:ext>
            </a:extLst>
          </p:cNvPr>
          <p:cNvSpPr txBox="1"/>
          <p:nvPr/>
        </p:nvSpPr>
        <p:spPr>
          <a:xfrm>
            <a:off x="10342144" y="5115807"/>
            <a:ext cx="172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af kælder­trapper inkl. nyt, hvidt gelænder</a:t>
            </a:r>
            <a:endParaRPr lang="da-DK" sz="2400" dirty="0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48274A00-16D5-A812-2675-3C256303A160}"/>
              </a:ext>
            </a:extLst>
          </p:cNvPr>
          <p:cNvCxnSpPr>
            <a:cxnSpLocks/>
          </p:cNvCxnSpPr>
          <p:nvPr/>
        </p:nvCxnSpPr>
        <p:spPr>
          <a:xfrm flipH="1">
            <a:off x="9903020" y="3188218"/>
            <a:ext cx="493976" cy="467425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D3453630-E129-DBF4-BF84-ECE3C1F57093}"/>
              </a:ext>
            </a:extLst>
          </p:cNvPr>
          <p:cNvCxnSpPr>
            <a:cxnSpLocks/>
          </p:cNvCxnSpPr>
          <p:nvPr/>
        </p:nvCxnSpPr>
        <p:spPr>
          <a:xfrm flipH="1">
            <a:off x="9672487" y="4309035"/>
            <a:ext cx="667865" cy="198486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FE2C8F92-4C2D-EE5F-F4B2-4F0657249141}"/>
              </a:ext>
            </a:extLst>
          </p:cNvPr>
          <p:cNvCxnSpPr>
            <a:cxnSpLocks/>
          </p:cNvCxnSpPr>
          <p:nvPr/>
        </p:nvCxnSpPr>
        <p:spPr>
          <a:xfrm flipH="1">
            <a:off x="9778047" y="5438924"/>
            <a:ext cx="618949" cy="131237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lede 5" descr="Et billede, der indeholder udendørs, vindue, hus, Kompositmateriale&#10;&#10;AI-genereret indhold kan være ukorrekt.">
            <a:extLst>
              <a:ext uri="{FF2B5EF4-FFF2-40B4-BE49-F238E27FC236}">
                <a16:creationId xmlns:a16="http://schemas.microsoft.com/office/drawing/2014/main" id="{0CFFD2E2-4F2A-2D6E-17EA-59DFF4327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278" y="522632"/>
            <a:ext cx="3243303" cy="243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lede 10" descr="Et billede, der indeholder udendørs, jord, plante, bygning&#10;&#10;AI-genereret indhold kan være ukorrekt.">
            <a:extLst>
              <a:ext uri="{FF2B5EF4-FFF2-40B4-BE49-F238E27FC236}">
                <a16:creationId xmlns:a16="http://schemas.microsoft.com/office/drawing/2014/main" id="{05F96C3E-71C9-BA96-D31B-629038440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278" y="3905309"/>
            <a:ext cx="3243304" cy="243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9E071B0D-9BEB-B933-FA72-2E6D1665A72B}"/>
              </a:ext>
            </a:extLst>
          </p:cNvPr>
          <p:cNvSpPr txBox="1"/>
          <p:nvPr/>
        </p:nvSpPr>
        <p:spPr>
          <a:xfrm>
            <a:off x="9258147" y="1089773"/>
            <a:ext cx="290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hoveddøre er ikke medtaget</a:t>
            </a:r>
            <a:endParaRPr lang="da-DK" sz="2000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098B1055-FE09-1579-CA1E-024CC3AA3DCD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7" name="Billede 6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4EA3375F-4584-1E53-8161-1F696C49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88F7C6C3-9521-F09E-6E95-127B295FF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21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169F64-8397-B17D-71B2-EF079C54F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DB185079-8258-A119-C79B-AAF1DF5A853F}"/>
              </a:ext>
            </a:extLst>
          </p:cNvPr>
          <p:cNvSpPr/>
          <p:nvPr/>
        </p:nvSpPr>
        <p:spPr>
          <a:xfrm>
            <a:off x="1770659" y="4780347"/>
            <a:ext cx="2787589" cy="71023"/>
          </a:xfrm>
          <a:custGeom>
            <a:avLst/>
            <a:gdLst>
              <a:gd name="csX0" fmla="*/ 0 w 2734323"/>
              <a:gd name="csY0" fmla="*/ 54027 h 89623"/>
              <a:gd name="csX1" fmla="*/ 328474 w 2734323"/>
              <a:gd name="csY1" fmla="*/ 761 h 89623"/>
              <a:gd name="csX2" fmla="*/ 648070 w 2734323"/>
              <a:gd name="csY2" fmla="*/ 89537 h 89623"/>
              <a:gd name="csX3" fmla="*/ 1056443 w 2734323"/>
              <a:gd name="csY3" fmla="*/ 18516 h 89623"/>
              <a:gd name="csX4" fmla="*/ 1411550 w 2734323"/>
              <a:gd name="csY4" fmla="*/ 89537 h 89623"/>
              <a:gd name="csX5" fmla="*/ 1695635 w 2734323"/>
              <a:gd name="csY5" fmla="*/ 18516 h 89623"/>
              <a:gd name="csX6" fmla="*/ 2050742 w 2734323"/>
              <a:gd name="csY6" fmla="*/ 80660 h 89623"/>
              <a:gd name="csX7" fmla="*/ 2352583 w 2734323"/>
              <a:gd name="csY7" fmla="*/ 18516 h 89623"/>
              <a:gd name="csX8" fmla="*/ 2734323 w 2734323"/>
              <a:gd name="csY8" fmla="*/ 89537 h 896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734323" h="89623">
                <a:moveTo>
                  <a:pt x="0" y="54027"/>
                </a:moveTo>
                <a:cubicBezTo>
                  <a:pt x="110231" y="24435"/>
                  <a:pt x="220462" y="-5157"/>
                  <a:pt x="328474" y="761"/>
                </a:cubicBezTo>
                <a:cubicBezTo>
                  <a:pt x="436486" y="6679"/>
                  <a:pt x="526742" y="86578"/>
                  <a:pt x="648070" y="89537"/>
                </a:cubicBezTo>
                <a:cubicBezTo>
                  <a:pt x="769398" y="92496"/>
                  <a:pt x="929196" y="18516"/>
                  <a:pt x="1056443" y="18516"/>
                </a:cubicBezTo>
                <a:cubicBezTo>
                  <a:pt x="1183690" y="18516"/>
                  <a:pt x="1305018" y="89537"/>
                  <a:pt x="1411550" y="89537"/>
                </a:cubicBezTo>
                <a:cubicBezTo>
                  <a:pt x="1518082" y="89537"/>
                  <a:pt x="1589103" y="19995"/>
                  <a:pt x="1695635" y="18516"/>
                </a:cubicBezTo>
                <a:cubicBezTo>
                  <a:pt x="1802167" y="17037"/>
                  <a:pt x="1941251" y="80660"/>
                  <a:pt x="2050742" y="80660"/>
                </a:cubicBezTo>
                <a:cubicBezTo>
                  <a:pt x="2160233" y="80660"/>
                  <a:pt x="2238653" y="17037"/>
                  <a:pt x="2352583" y="18516"/>
                </a:cubicBezTo>
                <a:cubicBezTo>
                  <a:pt x="2466513" y="19995"/>
                  <a:pt x="2700292" y="62904"/>
                  <a:pt x="2734323" y="8953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 descr="Fyrretræ kontur">
            <a:extLst>
              <a:ext uri="{FF2B5EF4-FFF2-40B4-BE49-F238E27FC236}">
                <a16:creationId xmlns:a16="http://schemas.microsoft.com/office/drawing/2014/main" id="{7B7351AC-B4EE-F71B-161A-D0E42C210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4020" y="3501175"/>
            <a:ext cx="1420433" cy="1420433"/>
          </a:xfrm>
          <a:prstGeom prst="rect">
            <a:avLst/>
          </a:prstGeom>
        </p:spPr>
      </p:pic>
      <p:pic>
        <p:nvPicPr>
          <p:cNvPr id="10" name="Grafik 9" descr="Solsikke kontur">
            <a:extLst>
              <a:ext uri="{FF2B5EF4-FFF2-40B4-BE49-F238E27FC236}">
                <a16:creationId xmlns:a16="http://schemas.microsoft.com/office/drawing/2014/main" id="{76DBE9DD-8B6B-5096-AC02-5EB2184DE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9547" y="4266193"/>
            <a:ext cx="549665" cy="54966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FA637D1-9DD8-B19F-1C37-06DA05473176}"/>
              </a:ext>
            </a:extLst>
          </p:cNvPr>
          <p:cNvSpPr txBox="1"/>
          <p:nvPr/>
        </p:nvSpPr>
        <p:spPr>
          <a:xfrm>
            <a:off x="751773" y="2071867"/>
            <a:ext cx="3808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Omfangsdræn omkring alle </a:t>
            </a: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stokke inkl. udskiftning/</a:t>
            </a: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af lyskasser</a:t>
            </a:r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0BC5B7AB-80C1-5E18-8CB0-0A3F1C3EB7FA}"/>
              </a:ext>
            </a:extLst>
          </p:cNvPr>
          <p:cNvCxnSpPr>
            <a:cxnSpLocks/>
          </p:cNvCxnSpPr>
          <p:nvPr/>
        </p:nvCxnSpPr>
        <p:spPr>
          <a:xfrm>
            <a:off x="4097364" y="2591807"/>
            <a:ext cx="504865" cy="2142578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felt 17">
            <a:extLst>
              <a:ext uri="{FF2B5EF4-FFF2-40B4-BE49-F238E27FC236}">
                <a16:creationId xmlns:a16="http://schemas.microsoft.com/office/drawing/2014/main" id="{24A9E229-B439-D983-5C72-D306EDA38DFA}"/>
              </a:ext>
            </a:extLst>
          </p:cNvPr>
          <p:cNvSpPr txBox="1"/>
          <p:nvPr/>
        </p:nvSpPr>
        <p:spPr>
          <a:xfrm>
            <a:off x="751773" y="5268201"/>
            <a:ext cx="3673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Rydning og reetablering af terræn (efter byggeplads og arbejder med dræn)</a:t>
            </a:r>
            <a:endParaRPr lang="da-DK" sz="2400" dirty="0"/>
          </a:p>
        </p:txBody>
      </p: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D5C80FF0-BFAE-4E25-766F-9E6F04541FD6}"/>
              </a:ext>
            </a:extLst>
          </p:cNvPr>
          <p:cNvCxnSpPr>
            <a:cxnSpLocks/>
            <a:stCxn id="18" idx="0"/>
            <a:endCxn id="6" idx="3"/>
          </p:cNvCxnSpPr>
          <p:nvPr/>
        </p:nvCxnSpPr>
        <p:spPr>
          <a:xfrm flipV="1">
            <a:off x="2588666" y="4795020"/>
            <a:ext cx="259016" cy="473181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lede 21" descr="Et billede, der indeholder bygning, vindue, skitse, hus&#10;&#10;AI-genereret indhold kan være ukorrekt.">
            <a:extLst>
              <a:ext uri="{FF2B5EF4-FFF2-40B4-BE49-F238E27FC236}">
                <a16:creationId xmlns:a16="http://schemas.microsoft.com/office/drawing/2014/main" id="{48C8FA02-C7A5-4C55-4009-F94B47A7A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64" y="129208"/>
            <a:ext cx="6546618" cy="6858000"/>
          </a:xfrm>
          <a:prstGeom prst="rect">
            <a:avLst/>
          </a:prstGeom>
        </p:spPr>
      </p:pic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57495A6-DDC2-F08F-28BA-8897CE1206BD}"/>
              </a:ext>
            </a:extLst>
          </p:cNvPr>
          <p:cNvCxnSpPr>
            <a:cxnSpLocks/>
          </p:cNvCxnSpPr>
          <p:nvPr/>
        </p:nvCxnSpPr>
        <p:spPr>
          <a:xfrm>
            <a:off x="9556694" y="3768866"/>
            <a:ext cx="5745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felt 1">
            <a:extLst>
              <a:ext uri="{FF2B5EF4-FFF2-40B4-BE49-F238E27FC236}">
                <a16:creationId xmlns:a16="http://schemas.microsoft.com/office/drawing/2014/main" id="{215CD883-5FF1-2D3E-9EA1-FFC1AED8C4C0}"/>
              </a:ext>
            </a:extLst>
          </p:cNvPr>
          <p:cNvSpPr txBox="1"/>
          <p:nvPr/>
        </p:nvSpPr>
        <p:spPr>
          <a:xfrm>
            <a:off x="9805599" y="1926992"/>
            <a:ext cx="2386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af kloakker (udføres af anden entreprenør forud for Helhedsplanen)</a:t>
            </a:r>
            <a:endParaRPr lang="da-DK" sz="2400" dirty="0"/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9177BF5E-01AE-318E-A234-977BCA204E46}"/>
              </a:ext>
            </a:extLst>
          </p:cNvPr>
          <p:cNvCxnSpPr>
            <a:cxnSpLocks/>
          </p:cNvCxnSpPr>
          <p:nvPr/>
        </p:nvCxnSpPr>
        <p:spPr>
          <a:xfrm flipH="1">
            <a:off x="9172303" y="3334871"/>
            <a:ext cx="633296" cy="3289018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uppe 3">
            <a:extLst>
              <a:ext uri="{FF2B5EF4-FFF2-40B4-BE49-F238E27FC236}">
                <a16:creationId xmlns:a16="http://schemas.microsoft.com/office/drawing/2014/main" id="{D4066FDF-B36B-456C-92E7-FB897882EB38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500FCED9-7EE3-516E-5C72-964F56499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42448ADF-C293-5F08-02D1-97E6B6F02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97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F643A2-6099-0289-2E75-0A16C8593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158F1425-46B8-4FE0-4681-582D12804EED}"/>
              </a:ext>
            </a:extLst>
          </p:cNvPr>
          <p:cNvSpPr txBox="1"/>
          <p:nvPr/>
        </p:nvSpPr>
        <p:spPr>
          <a:xfrm>
            <a:off x="1745940" y="1074197"/>
            <a:ext cx="10177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UDFØRELSESRÆKKEFØLGE</a:t>
            </a:r>
          </a:p>
        </p:txBody>
      </p:sp>
      <p:pic>
        <p:nvPicPr>
          <p:cNvPr id="9" name="Billede 8" descr="Et billede, der indeholder tekst, kort, Plan, diagram&#10;&#10;AI-genereret indhold kan være ukorrekt.">
            <a:extLst>
              <a:ext uri="{FF2B5EF4-FFF2-40B4-BE49-F238E27FC236}">
                <a16:creationId xmlns:a16="http://schemas.microsoft.com/office/drawing/2014/main" id="{7CABF3F7-203A-B729-1926-5B3E93609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6123" b="10666"/>
          <a:stretch>
            <a:fillRect/>
          </a:stretch>
        </p:blipFill>
        <p:spPr>
          <a:xfrm>
            <a:off x="1828800" y="1870090"/>
            <a:ext cx="7841574" cy="475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CB5DA508-DDE8-F9EF-AE0E-BC54B702BFD9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4" name="Billede 3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4C45B21B-99A7-DE71-7F42-C889BB039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89D69438-1AD6-E0FF-C1A8-A1F5D62D1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65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B2E3F0-FDC9-2F15-F00A-8706B41FD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002190B9-6F4D-4741-A00F-8132F5D670CA}"/>
              </a:ext>
            </a:extLst>
          </p:cNvPr>
          <p:cNvSpPr txBox="1"/>
          <p:nvPr/>
        </p:nvSpPr>
        <p:spPr>
          <a:xfrm>
            <a:off x="1745940" y="1074197"/>
            <a:ext cx="10177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Tidsplan – RENOVERING AF KLOAKKER</a:t>
            </a:r>
          </a:p>
        </p:txBody>
      </p:sp>
      <p:pic>
        <p:nvPicPr>
          <p:cNvPr id="3" name="Billede 2" descr="Et billede, der indeholder tekst, skærmbillede, nummer/tal, linje/række&#10;&#10;AI-genereret indhold kan være ukorrekt.">
            <a:extLst>
              <a:ext uri="{FF2B5EF4-FFF2-40B4-BE49-F238E27FC236}">
                <a16:creationId xmlns:a16="http://schemas.microsoft.com/office/drawing/2014/main" id="{53C5E688-A990-E3BC-BB22-B490ADF64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2015108"/>
            <a:ext cx="9413289" cy="4440382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ACBEDB4-8441-6664-AB23-2E12A0CA24DC}"/>
              </a:ext>
            </a:extLst>
          </p:cNvPr>
          <p:cNvSpPr txBox="1"/>
          <p:nvPr/>
        </p:nvSpPr>
        <p:spPr>
          <a:xfrm>
            <a:off x="666750" y="2952234"/>
            <a:ext cx="1644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Prøvestok 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</a:t>
            </a:r>
            <a:endParaRPr lang="da-DK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DCD7C40C-E7AD-9113-885E-2EB2E4FAB87C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37FB7D0C-7028-19C7-839F-7AFB6FC82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127AC8CC-0CD8-D9A8-9961-84783FE75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7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855C96-EDF4-E890-ADF0-EB31F4E8B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1B9B3DD-4C23-B51E-1559-737F2B58F380}"/>
              </a:ext>
            </a:extLst>
          </p:cNvPr>
          <p:cNvSpPr txBox="1"/>
          <p:nvPr/>
        </p:nvSpPr>
        <p:spPr>
          <a:xfrm>
            <a:off x="1745940" y="1074197"/>
            <a:ext cx="8538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Tidsplan Helhedsplan</a:t>
            </a:r>
          </a:p>
        </p:txBody>
      </p:sp>
      <p:pic>
        <p:nvPicPr>
          <p:cNvPr id="6" name="Billede 5" descr="Et billede, der indeholder tekst, skærmbillede, nummer/tal, linje/række&#10;&#10;AI-genereret indhold kan være ukorrekt.">
            <a:extLst>
              <a:ext uri="{FF2B5EF4-FFF2-40B4-BE49-F238E27FC236}">
                <a16:creationId xmlns:a16="http://schemas.microsoft.com/office/drawing/2014/main" id="{3DD14D98-C120-74C7-90B2-E7983A8AF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2365419"/>
            <a:ext cx="9879640" cy="264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CF9B5316-A983-0F8C-78B2-6B990DCC1BB7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4" name="Billede 3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C24D742A-D16C-C2E8-F4B8-D9242E606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7ED874D3-2348-6BC8-0003-C1B20CB76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04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6435">
            <a:alpha val="91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F367E-F7E3-A2BE-9AA8-711EEE612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695BFF14-3ABF-BB06-7BB9-16AC57A885EE}"/>
              </a:ext>
            </a:extLst>
          </p:cNvPr>
          <p:cNvSpPr txBox="1"/>
          <p:nvPr/>
        </p:nvSpPr>
        <p:spPr>
          <a:xfrm>
            <a:off x="1985638" y="2767280"/>
            <a:ext cx="8220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kern="0" spc="700" dirty="0">
                <a:solidFill>
                  <a:srgbClr val="F2E9DF"/>
                </a:solidFill>
                <a:latin typeface="Bebas Neue" panose="020B0606020202050201" pitchFamily="34" charset="0"/>
              </a:rPr>
              <a:t>Spørgsmål</a:t>
            </a:r>
          </a:p>
        </p:txBody>
      </p:sp>
      <p:pic>
        <p:nvPicPr>
          <p:cNvPr id="2" name="Billede 1" descr="Et billede, der indeholder Grafik, sort, skærmbillede, mørke&#10;&#10;AI-genereret indhold kan være ukorrekt.">
            <a:extLst>
              <a:ext uri="{FF2B5EF4-FFF2-40B4-BE49-F238E27FC236}">
                <a16:creationId xmlns:a16="http://schemas.microsoft.com/office/drawing/2014/main" id="{100208D2-D0CF-F39C-9EF2-FD682DEAB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29565" r="24040" b="11065"/>
          <a:stretch>
            <a:fillRect/>
          </a:stretch>
        </p:blipFill>
        <p:spPr>
          <a:xfrm>
            <a:off x="9294345" y="557014"/>
            <a:ext cx="2664000" cy="42696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837E702-25CE-9693-86E0-014D926F2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2002" r="9268" b="23486"/>
          <a:stretch/>
        </p:blipFill>
        <p:spPr bwMode="auto">
          <a:xfrm>
            <a:off x="9351495" y="320148"/>
            <a:ext cx="1137122" cy="29762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47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8F43C295-AB44-95C4-ADD3-83076CE5A6FA}"/>
              </a:ext>
            </a:extLst>
          </p:cNvPr>
          <p:cNvSpPr txBox="1"/>
          <p:nvPr/>
        </p:nvSpPr>
        <p:spPr>
          <a:xfrm>
            <a:off x="1745940" y="1074197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0" cap="none" spc="600" normalizeH="0" baseline="0" noProof="0" dirty="0">
                <a:ln>
                  <a:noFill/>
                </a:ln>
                <a:solidFill>
                  <a:srgbClr val="234662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Økonomi – Skema B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E03EC6D-9333-B776-6B2B-32D93933DBD2}"/>
              </a:ext>
            </a:extLst>
          </p:cNvPr>
          <p:cNvSpPr txBox="1"/>
          <p:nvPr/>
        </p:nvSpPr>
        <p:spPr>
          <a:xfrm>
            <a:off x="1745940" y="2026518"/>
            <a:ext cx="7415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Hvad koster helhedsplanen: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Budget 736.120.791 kr.  (357.979.730 kr. ved Skema 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B987A11C-FE03-A956-F4CD-71B32F8BE13A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3" name="Billede 2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2F5E441B-0C14-39C9-0B05-3FFA9486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FE5E330F-F35B-7096-12D1-0E89E878F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03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4E7EE-07E0-AF8F-69DE-FE34CC32A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54CFC806-405A-2020-CA19-C583BB150237}"/>
              </a:ext>
            </a:extLst>
          </p:cNvPr>
          <p:cNvSpPr txBox="1"/>
          <p:nvPr/>
        </p:nvSpPr>
        <p:spPr>
          <a:xfrm>
            <a:off x="1745940" y="1074197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0" cap="none" spc="600" normalizeH="0" baseline="0" noProof="0" dirty="0">
                <a:ln>
                  <a:noFill/>
                </a:ln>
                <a:solidFill>
                  <a:srgbClr val="234662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Økonomi – Skema B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7AF99F0-1CBE-FAA8-70E5-D3841BF83C19}"/>
              </a:ext>
            </a:extLst>
          </p:cNvPr>
          <p:cNvSpPr txBox="1"/>
          <p:nvPr/>
        </p:nvSpPr>
        <p:spPr>
          <a:xfrm>
            <a:off x="1745940" y="2026518"/>
            <a:ext cx="74154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Hvad koster helhedsplanen: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Budget 736.120.791 kr.  (357.979.730 kr. ved skema 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Hvor kommer finansieringen fra?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D6827F47-9295-E537-75D3-CF050A6C37BC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3" name="Billede 2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8490EA43-8637-72D6-B2A4-4E4408D54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ABB4A38F-E2E4-A337-71BA-E07C3C652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07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7D1901-BEC7-7E1B-5C4C-19F063E8C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3AD27EA6-13F2-B01A-25B6-946A8A10870B}"/>
              </a:ext>
            </a:extLst>
          </p:cNvPr>
          <p:cNvSpPr txBox="1"/>
          <p:nvPr/>
        </p:nvSpPr>
        <p:spPr>
          <a:xfrm>
            <a:off x="1745941" y="1074197"/>
            <a:ext cx="3358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Dagsorden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912A765-DC14-BFDD-1A6D-FEEB4903807A}"/>
              </a:ext>
            </a:extLst>
          </p:cNvPr>
          <p:cNvSpPr txBox="1"/>
          <p:nvPr/>
        </p:nvSpPr>
        <p:spPr>
          <a:xfrm>
            <a:off x="1745941" y="2092098"/>
            <a:ext cx="11141723" cy="187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Velkomst og valg af dirigent 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Valg af stemmeudvalg og referent 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Orientering om Helhedsplan og tilhørende økonomi 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 Afstemning om Helhedsplan med en huslejestigning på 36,86%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07DCA2E-E15A-1AB2-0BDA-FC08AFFC8F27}"/>
              </a:ext>
            </a:extLst>
          </p:cNvPr>
          <p:cNvGrpSpPr/>
          <p:nvPr/>
        </p:nvGrpSpPr>
        <p:grpSpPr>
          <a:xfrm>
            <a:off x="9325166" y="308090"/>
            <a:ext cx="2704647" cy="685805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A27A7B3B-92C8-513E-5EB7-1A244C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5A1BB7D9-8D5A-B821-246E-AF7403DA1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2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B6E79-63B8-CA92-4C47-7D5516DBE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B5B7CE9E-D424-3E90-5BB3-1578EBEEE3DE}"/>
              </a:ext>
            </a:extLst>
          </p:cNvPr>
          <p:cNvSpPr txBox="1"/>
          <p:nvPr/>
        </p:nvSpPr>
        <p:spPr>
          <a:xfrm>
            <a:off x="1745940" y="2026518"/>
            <a:ext cx="8118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Hvad koster helhedsplanen: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Budget 736.120.791 kr.  (357.979.730 kr. ved skema 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Hvor kommer finansieringen fra?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Landsbyggefonden via forskellige ordninger. LBF giver desuden et ekstraordinært </a:t>
            </a:r>
            <a:r>
              <a:rPr lang="da-DK" sz="2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driftslån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på 1,1 mio. kr. årligt for at mindske huslejestigningen i sagen.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73A3FA3-780C-C868-1B70-4CE60D0BA15C}"/>
              </a:ext>
            </a:extLst>
          </p:cNvPr>
          <p:cNvSpPr txBox="1"/>
          <p:nvPr/>
        </p:nvSpPr>
        <p:spPr>
          <a:xfrm>
            <a:off x="1745940" y="1074197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0" cap="none" spc="600" normalizeH="0" baseline="0" noProof="0" dirty="0">
                <a:ln>
                  <a:noFill/>
                </a:ln>
                <a:solidFill>
                  <a:srgbClr val="234662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Økonomi – Skema B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13BF9B2D-E365-729D-9F5B-DB92523C8CFA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3" name="Billede 2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FE10A4E3-09A6-DDA7-DA70-68427C91F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ACB09E18-D291-AF2C-1F56-C940DDAB7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83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5C5E6-B725-6C20-D09B-EEC8C8C28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DE028CB9-08E1-F819-31E2-60BFE9DBB141}"/>
              </a:ext>
            </a:extLst>
          </p:cNvPr>
          <p:cNvSpPr txBox="1"/>
          <p:nvPr/>
        </p:nvSpPr>
        <p:spPr>
          <a:xfrm>
            <a:off x="1745940" y="2026518"/>
            <a:ext cx="79789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Hvad koster helhedsplanen: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Budget 736.120.791 kr.  (357.979.730 kr. ved skema 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Hvor kommer finansieringen fra?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Landsbyggefonden via forskellige ordninger. LBF giver desuden et ekstraordinært </a:t>
            </a:r>
            <a:r>
              <a:rPr lang="da-DK" sz="2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driftslån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på 1,1 mio. kr. årligt for at mindske huslejestigningen i sagen.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SAB - trækningsretsmidler med 30 mio. kr.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B50FDAD-BE36-9646-FB29-3CD8DF8AC856}"/>
              </a:ext>
            </a:extLst>
          </p:cNvPr>
          <p:cNvSpPr txBox="1"/>
          <p:nvPr/>
        </p:nvSpPr>
        <p:spPr>
          <a:xfrm>
            <a:off x="1745940" y="1074197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0" cap="none" spc="600" normalizeH="0" baseline="0" noProof="0" dirty="0">
                <a:ln>
                  <a:noFill/>
                </a:ln>
                <a:solidFill>
                  <a:srgbClr val="234662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Økonomi – Skema B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6E0B0884-CE21-2E92-AB3D-2903C876093C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C112D869-363B-B8F3-FCA3-721761096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1C7AA723-F432-A1E3-60CA-783B062C9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32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093A59-DE27-E3E8-B726-166A087C1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AB47334B-D6F6-2995-7BF4-2A9A24BC1C47}"/>
              </a:ext>
            </a:extLst>
          </p:cNvPr>
          <p:cNvSpPr txBox="1"/>
          <p:nvPr/>
        </p:nvSpPr>
        <p:spPr>
          <a:xfrm>
            <a:off x="1745940" y="2026518"/>
            <a:ext cx="80220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Hvad koster helhedsplanen: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Budget 736.120.791 kr.  (357.979.730 kr. ved skema 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Hvor kommer finansieringen fra?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Landsbyggefonden via forskellige ordninger. LBF giver desuden et ekstraordinært </a:t>
            </a:r>
            <a:r>
              <a:rPr lang="da-DK" sz="2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driftslån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på 1,1 mio. kr. årligt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fpr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at mindske huslejestigningen i sagen.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SAB - trækningsretsmidler med 30 mio. kr.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Frie henlæggelsesmidler fra afdelingen 47,5 mio. kr.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AFC7B6C-13D9-C441-A51F-A170F48957C9}"/>
              </a:ext>
            </a:extLst>
          </p:cNvPr>
          <p:cNvSpPr txBox="1"/>
          <p:nvPr/>
        </p:nvSpPr>
        <p:spPr>
          <a:xfrm>
            <a:off x="1745940" y="1074197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0" cap="none" spc="600" normalizeH="0" baseline="0" noProof="0" dirty="0">
                <a:ln>
                  <a:noFill/>
                </a:ln>
                <a:solidFill>
                  <a:srgbClr val="234662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Økonomi – Skema B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212E1723-4F98-ADA6-CF7F-F8F794904203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9994EFEF-DC4E-D9A8-6AC8-264C4A28C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12205E29-8F8F-843C-E5C7-197C6641B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50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EE365B-7250-C2FC-F515-2051A8174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AEAFA09F-C6C3-D525-1B12-08D09F72E90B}"/>
              </a:ext>
            </a:extLst>
          </p:cNvPr>
          <p:cNvSpPr txBox="1"/>
          <p:nvPr/>
        </p:nvSpPr>
        <p:spPr>
          <a:xfrm>
            <a:off x="1745940" y="2026518"/>
            <a:ext cx="81510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Hvad koster helhedsplanen: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Budget 736.120.791 kr.  (357.979.730 kr. ved skema 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Hvor kommer finansieringen fra?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Landsbyggefonden via forskellige ordninger. LBF giver desuden et ekstraordinært </a:t>
            </a:r>
            <a:r>
              <a:rPr lang="da-DK" sz="2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driftslån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på 1,1 mio. kr. årligt for at mindske huslejestigningen i sagen.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SAB - trækningsretsmidler med 30 mio. kr.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Frie henlæggelsesmidler fra afdelingen 47,5 mio. kr.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 er budgetteret med 6 % i </a:t>
            </a:r>
            <a:r>
              <a:rPr lang="da-DK" sz="2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ydelsesprocent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til realkreditlån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602518A-3BFB-8D0D-354D-69668E793C12}"/>
              </a:ext>
            </a:extLst>
          </p:cNvPr>
          <p:cNvSpPr txBox="1"/>
          <p:nvPr/>
        </p:nvSpPr>
        <p:spPr>
          <a:xfrm>
            <a:off x="1745940" y="1074197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0" cap="none" spc="600" normalizeH="0" baseline="0" noProof="0" dirty="0">
                <a:ln>
                  <a:noFill/>
                </a:ln>
                <a:solidFill>
                  <a:srgbClr val="234662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Økonomi – Skema B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E9DA0E3C-62CD-10FE-C9F9-E8405299C40B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F04529AD-EA4E-3AF7-E946-48A061574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27AD4098-97D0-A1CB-5BEE-E48B3762D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2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1B7901-B64F-DA3C-1157-D41532464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695509D7-8BAA-7FB4-CF36-73F810A44ACC}"/>
              </a:ext>
            </a:extLst>
          </p:cNvPr>
          <p:cNvSpPr txBox="1"/>
          <p:nvPr/>
        </p:nvSpPr>
        <p:spPr>
          <a:xfrm>
            <a:off x="1745940" y="2026518"/>
            <a:ext cx="81510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Hvad koster helhedsplanen: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Budget 736.120.791 kr.  (357.979.730 kr. ved skema 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Hvor kommer finansieringen fra?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Landsbyggefonden via forskellige ordninger. LBF giver desuden et ekstraordinært </a:t>
            </a:r>
            <a:r>
              <a:rPr lang="da-DK" sz="2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driftslån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på 1,1 mio. kr. årligt for at mindske huslejestigningen i sagen.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Støtte fra SAB - trækningsretsmidler med 30 mio. kr.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Frie henlæggelsesmidler fra afdelingen 47,5 mio. kr.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 er budgetteret med 6 % i </a:t>
            </a:r>
            <a:r>
              <a:rPr lang="da-DK" sz="20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ydelsesprocent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til realkreditlån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LBF støttede lån med en ydelsesprocent på 3,9 %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2E11A69-5074-CAB5-092D-24FE1EAB41DC}"/>
              </a:ext>
            </a:extLst>
          </p:cNvPr>
          <p:cNvSpPr txBox="1"/>
          <p:nvPr/>
        </p:nvSpPr>
        <p:spPr>
          <a:xfrm>
            <a:off x="1745940" y="1074197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0" cap="none" spc="600" normalizeH="0" baseline="0" noProof="0" dirty="0">
                <a:ln>
                  <a:noFill/>
                </a:ln>
                <a:solidFill>
                  <a:srgbClr val="234662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Økonomi – Skema B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4A05E6CC-2259-22EE-7EA0-20FECA067A7F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CE228F6B-9A8E-84FA-52AA-70AFC4312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7C05D248-96D9-0FB8-44FA-C920E4F78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23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E9142C-1D3B-6635-F7EA-02EC1728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D6695F64-6FB9-62BD-4D8F-C8E538A3BF8D}"/>
              </a:ext>
            </a:extLst>
          </p:cNvPr>
          <p:cNvSpPr txBox="1"/>
          <p:nvPr/>
        </p:nvSpPr>
        <p:spPr>
          <a:xfrm>
            <a:off x="1745940" y="1074197"/>
            <a:ext cx="8188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Finansiering - skema b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CF8004D-CC30-AE62-F3AC-A50F8EC25921}"/>
              </a:ext>
            </a:extLst>
          </p:cNvPr>
          <p:cNvSpPr txBox="1"/>
          <p:nvPr/>
        </p:nvSpPr>
        <p:spPr>
          <a:xfrm>
            <a:off x="1750192" y="1384702"/>
            <a:ext cx="10199148" cy="4558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endParaRPr lang="da-DK" sz="28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3200"/>
              </a:lnSpc>
            </a:pPr>
            <a:endParaRPr lang="da-DK" sz="28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3200"/>
              </a:lnSpc>
            </a:pPr>
            <a:r>
              <a:rPr lang="da-DK" sz="28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</a:t>
            </a: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Skema A		Skema B</a:t>
            </a: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32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Realkredit 30 år/LBF-støttet	138.376.038 kr.		260.236.044 kr.</a:t>
            </a:r>
          </a:p>
          <a:p>
            <a:pPr>
              <a:lnSpc>
                <a:spcPts val="32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Realkredit 30 år	/ uden støtte	207.143.692 kr.		318.704.747 kr.</a:t>
            </a:r>
          </a:p>
          <a:p>
            <a:pPr>
              <a:lnSpc>
                <a:spcPts val="32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Reguleringskonto		                    0 kr.		  70.000.000 kr.</a:t>
            </a:r>
          </a:p>
          <a:p>
            <a:pPr>
              <a:lnSpc>
                <a:spcPts val="32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Frie henlæggelsesmidler		                    0 kr.		  47.340.000 kr.</a:t>
            </a:r>
          </a:p>
          <a:p>
            <a:pPr>
              <a:lnSpc>
                <a:spcPts val="32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Kapitaltilførsel			     2.000.000.kr.		    2.000.000 kr.		</a:t>
            </a:r>
          </a:p>
          <a:p>
            <a:pPr>
              <a:lnSpc>
                <a:spcPts val="32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LBF egen trækningsret 		     2.620.000 kr.		  30.000.000 kr.</a:t>
            </a:r>
          </a:p>
          <a:p>
            <a:pPr>
              <a:lnSpc>
                <a:spcPts val="32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Fællespuljetilskud		     7.840.000 kr.		    7.840.000 kr.</a:t>
            </a:r>
          </a:p>
          <a:p>
            <a:pPr>
              <a:lnSpc>
                <a:spcPts val="3200"/>
              </a:lnSpc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Samlet finansiering		357.979.730 kr.		736.120.791 kr.</a:t>
            </a:r>
            <a:endParaRPr lang="da-DK" sz="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B131486-75B8-4352-D94B-3C04F8F250DB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D0D8C37C-13E9-BA98-6A1A-8FA92FC6C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66AA91C3-CCEE-EBDD-CFE6-5416CA98E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ekstfelt 6">
            <a:extLst>
              <a:ext uri="{FF2B5EF4-FFF2-40B4-BE49-F238E27FC236}">
                <a16:creationId xmlns:a16="http://schemas.microsoft.com/office/drawing/2014/main" id="{F356032D-3F20-70CF-608C-89407C5ABF9A}"/>
              </a:ext>
            </a:extLst>
          </p:cNvPr>
          <p:cNvSpPr txBox="1"/>
          <p:nvPr/>
        </p:nvSpPr>
        <p:spPr>
          <a:xfrm>
            <a:off x="1750192" y="6026264"/>
            <a:ext cx="10199148" cy="45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da-DK" sz="2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 nævnte priser er inkl. moms</a:t>
            </a: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DC11F7-3F5D-9D35-20F6-F692D4AB2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1A3A6C4A-9018-E30C-C7AA-F388897D8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012244"/>
              </p:ext>
            </p:extLst>
          </p:nvPr>
        </p:nvGraphicFramePr>
        <p:xfrm>
          <a:off x="516366" y="886202"/>
          <a:ext cx="10940527" cy="4617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1850">
                  <a:extLst>
                    <a:ext uri="{9D8B030D-6E8A-4147-A177-3AD203B41FA5}">
                      <a16:colId xmlns:a16="http://schemas.microsoft.com/office/drawing/2014/main" val="2455650156"/>
                    </a:ext>
                  </a:extLst>
                </a:gridCol>
                <a:gridCol w="1893346">
                  <a:extLst>
                    <a:ext uri="{9D8B030D-6E8A-4147-A177-3AD203B41FA5}">
                      <a16:colId xmlns:a16="http://schemas.microsoft.com/office/drawing/2014/main" val="2665214613"/>
                    </a:ext>
                  </a:extLst>
                </a:gridCol>
                <a:gridCol w="2151530">
                  <a:extLst>
                    <a:ext uri="{9D8B030D-6E8A-4147-A177-3AD203B41FA5}">
                      <a16:colId xmlns:a16="http://schemas.microsoft.com/office/drawing/2014/main" val="2978233202"/>
                    </a:ext>
                  </a:extLst>
                </a:gridCol>
                <a:gridCol w="2183801">
                  <a:extLst>
                    <a:ext uri="{9D8B030D-6E8A-4147-A177-3AD203B41FA5}">
                      <a16:colId xmlns:a16="http://schemas.microsoft.com/office/drawing/2014/main" val="34603581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b="1" dirty="0"/>
                        <a:t>Adm. omkostninger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1" dirty="0"/>
                        <a:t>Skema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1" dirty="0"/>
                        <a:t>Skema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1" dirty="0"/>
                        <a:t>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58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dirty="0"/>
                        <a:t>Teknikerhonorar, tryk tegn. og IKT</a:t>
                      </a:r>
                      <a:endParaRPr lang="da-DK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28.209.500 kr.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da-DK" dirty="0"/>
                        <a:t>  66.044.000 kr.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37.834.500 kr.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91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b="0" kern="1200" dirty="0">
                          <a:solidFill>
                            <a:schemeClr val="dk1"/>
                          </a:solidFill>
                          <a:effectLst/>
                        </a:rPr>
                        <a:t>Forundersøgelser </a:t>
                      </a:r>
                      <a:endParaRPr lang="da-DK" sz="18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2.300.000 kr.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2.150.200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- 149.800  kr.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51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b="0" kern="1200" dirty="0">
                          <a:solidFill>
                            <a:schemeClr val="dk1"/>
                          </a:solidFill>
                          <a:effectLst/>
                        </a:rPr>
                        <a:t>Byggesagshonorar  herunder granskning, advokat, landinspektør </a:t>
                      </a:r>
                      <a:endParaRPr lang="da-DK" sz="18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6.178.100 kr.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da-DK" dirty="0"/>
                        <a:t>  15.724.800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dirty="0"/>
                        <a:t>9.546.700  kr.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870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b="0" kern="1200" dirty="0">
                          <a:solidFill>
                            <a:schemeClr val="dk1"/>
                          </a:solidFill>
                          <a:effectLst/>
                        </a:rPr>
                        <a:t>Projekteringskredit, 1 års-eftersyn, byggepladsskilt, rejsegilde, beboerinfo mv.</a:t>
                      </a:r>
                      <a:endParaRPr lang="da-DK" sz="1800" b="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4.733.867 kr. 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5.157.900 kr.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424.033 kr.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007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dirty="0"/>
                        <a:t>Byggelånsrente</a:t>
                      </a:r>
                      <a:endParaRPr lang="da-DK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6.692.000 kr. 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65.512.000 kr. 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rgbClr val="FF0000"/>
                          </a:solidFill>
                        </a:rPr>
                        <a:t>58.820.000 kr. </a:t>
                      </a:r>
                      <a:endParaRPr lang="da-DK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327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dirty="0"/>
                        <a:t>Lejetab og genhusning </a:t>
                      </a:r>
                      <a:endParaRPr lang="da-DK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19.600.000 kr. 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39.700.000 kr.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rgbClr val="FF0000"/>
                          </a:solidFill>
                        </a:rPr>
                        <a:t>20.100.000 kr.</a:t>
                      </a:r>
                      <a:endParaRPr lang="da-DK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33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dirty="0">
                          <a:solidFill>
                            <a:srgbClr val="FF0000"/>
                          </a:solidFill>
                        </a:rPr>
                        <a:t>Beboerkoordinator </a:t>
                      </a:r>
                      <a:endParaRPr lang="da-DK" sz="1800" dirty="0">
                        <a:solidFill>
                          <a:srgbClr val="FF000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kr.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rgbClr val="FF0000"/>
                          </a:solidFill>
                        </a:rPr>
                        <a:t>3.000.000 kr.</a:t>
                      </a:r>
                      <a:endParaRPr lang="da-DK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rgbClr val="FF0000"/>
                          </a:solidFill>
                        </a:rPr>
                        <a:t>3.000.000 kr.</a:t>
                      </a:r>
                      <a:endParaRPr lang="da-DK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18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dirty="0"/>
                        <a:t>Omkostninger belåning </a:t>
                      </a:r>
                      <a:endParaRPr lang="da-DK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5.226.000 kr.              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7.566.000 kr.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2.340.000 kr.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192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dirty="0"/>
                        <a:t>Revision/forsikring </a:t>
                      </a:r>
                      <a:endParaRPr lang="da-DK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903.200 kr.               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1.327.000 kr.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kern="1200" dirty="0">
                          <a:solidFill>
                            <a:schemeClr val="dk1"/>
                          </a:solidFill>
                        </a:rPr>
                        <a:t>423.800 kr.</a:t>
                      </a:r>
                      <a:endParaRPr lang="da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1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800" b="1" kern="1200" dirty="0">
                          <a:solidFill>
                            <a:schemeClr val="dk1"/>
                          </a:solidFill>
                        </a:rPr>
                        <a:t>I alt </a:t>
                      </a:r>
                      <a:endParaRPr lang="da-DK" sz="1800" b="1" kern="1200" dirty="0">
                        <a:solidFill>
                          <a:schemeClr val="dk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dk1"/>
                          </a:solidFill>
                        </a:rPr>
                        <a:t>73.842.667 kr. </a:t>
                      </a:r>
                      <a:endParaRPr lang="da-DK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dk1"/>
                          </a:solidFill>
                        </a:rPr>
                        <a:t>206.181.900 kr. </a:t>
                      </a:r>
                      <a:endParaRPr lang="da-DK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dk1"/>
                          </a:solidFill>
                        </a:rPr>
                        <a:t>132.339.233 kr. </a:t>
                      </a:r>
                      <a:endParaRPr lang="da-DK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569077"/>
                  </a:ext>
                </a:extLst>
              </a:tr>
            </a:tbl>
          </a:graphicData>
        </a:graphic>
      </p:graphicFrame>
      <p:sp>
        <p:nvSpPr>
          <p:cNvPr id="7" name="Tekstfelt 6">
            <a:extLst>
              <a:ext uri="{FF2B5EF4-FFF2-40B4-BE49-F238E27FC236}">
                <a16:creationId xmlns:a16="http://schemas.microsoft.com/office/drawing/2014/main" id="{A19336A5-1AA8-D747-5D67-CBBE818F279E}"/>
              </a:ext>
            </a:extLst>
          </p:cNvPr>
          <p:cNvSpPr txBox="1"/>
          <p:nvPr/>
        </p:nvSpPr>
        <p:spPr>
          <a:xfrm>
            <a:off x="1745940" y="116761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Administrationsomkostninger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3F69EB94-392C-04C6-899F-E3992CEEAFD4}"/>
              </a:ext>
            </a:extLst>
          </p:cNvPr>
          <p:cNvSpPr txBox="1"/>
          <p:nvPr/>
        </p:nvSpPr>
        <p:spPr>
          <a:xfrm>
            <a:off x="516366" y="5703770"/>
            <a:ext cx="10813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da-DK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 I projektet er der tilkommet nyt tag og drænprojekt, hvilket i høj grad forklarer ekstra tekniker- og byggesagshonorar. Teknikerhonoraret og byggesagshonoraret er en %-vis andel af anskaffelsessummen. Derfor stiger det når entreprisen stiger. </a:t>
            </a:r>
          </a:p>
        </p:txBody>
      </p:sp>
    </p:spTree>
    <p:extLst>
      <p:ext uri="{BB962C8B-B14F-4D97-AF65-F5344CB8AC3E}">
        <p14:creationId xmlns:p14="http://schemas.microsoft.com/office/powerpoint/2010/main" val="260347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6A2E30-BFCF-AC5F-CC3F-0FC529576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86FABC09-2E67-23C0-35E0-490CAD396E44}"/>
              </a:ext>
            </a:extLst>
          </p:cNvPr>
          <p:cNvSpPr txBox="1"/>
          <p:nvPr/>
        </p:nvSpPr>
        <p:spPr>
          <a:xfrm>
            <a:off x="1745940" y="1074197"/>
            <a:ext cx="5817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Eksempler på husleje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BEB3A9F-CB62-686E-4231-055F2B399FD5}"/>
              </a:ext>
            </a:extLst>
          </p:cNvPr>
          <p:cNvSpPr txBox="1"/>
          <p:nvPr/>
        </p:nvSpPr>
        <p:spPr>
          <a:xfrm>
            <a:off x="1745940" y="2531616"/>
            <a:ext cx="102703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400"/>
              </a:spcAft>
            </a:pPr>
            <a:endParaRPr lang="da-DK" sz="24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3E9F8EF-65BC-B981-6E09-DCF80576990D}"/>
              </a:ext>
            </a:extLst>
          </p:cNvPr>
          <p:cNvSpPr txBox="1"/>
          <p:nvPr/>
        </p:nvSpPr>
        <p:spPr>
          <a:xfrm>
            <a:off x="1745939" y="2026518"/>
            <a:ext cx="1018429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5675">
              <a:spcAft>
                <a:spcPts val="1200"/>
              </a:spcAft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Renoverede boliger		Nu		Stigning 	Efter</a:t>
            </a: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55675"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Bolig på 70,9 m²			5.567 kr.	2.052 kr.	  7.619 kr.</a:t>
            </a:r>
          </a:p>
          <a:p>
            <a:pPr defTabSz="955675"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Bolig på 79,8 m²			6.262 kr.	2.308 kr.	  8.570 kr.</a:t>
            </a:r>
          </a:p>
          <a:p>
            <a:pPr defTabSz="955675"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Bolig på 88,9 m²			6.977 kr.	2.572 kr.	  9.549 kr.</a:t>
            </a:r>
          </a:p>
          <a:p>
            <a:pPr defTabSz="955675"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Bolig på 86 m² (værkstedshus)	7.458 kr.	2.749 kr. 	10.207 kr.</a:t>
            </a:r>
          </a:p>
          <a:p>
            <a:pPr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Eksempler på gennemsnitlig månedlig husleje før og efter gennemførelse af Helhedsplanen, ekskl. forbrug.</a:t>
            </a:r>
          </a:p>
          <a:p>
            <a:pPr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Hvilket svarer til en ny husleje på 1.296 kr./m² pr år. </a:t>
            </a:r>
          </a:p>
          <a:p>
            <a:pPr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Helhedsplanen får driftsstøtte gennem Landsbyggefonden. Støtten aftrappes med 9 kr. pr. m² pr år. Fra 2022/2023 tages aftrapningen over driftsbudgettet (med tilbagevirkende kraft).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48D6B862-D8C2-57CC-C3C6-C74229C586EB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43B123BA-1170-72EE-D776-71CB0C9B3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A2CE9404-834B-BD54-A40D-96BFCD9ED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90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AD9B3-4077-E42B-7BD3-16FBF5FA1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A4391F0C-44DA-A66F-DE7B-C24F7E27C09F}"/>
              </a:ext>
            </a:extLst>
          </p:cNvPr>
          <p:cNvSpPr txBox="1"/>
          <p:nvPr/>
        </p:nvSpPr>
        <p:spPr>
          <a:xfrm>
            <a:off x="1745940" y="1074197"/>
            <a:ext cx="10087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finansiering </a:t>
            </a:r>
            <a:r>
              <a:rPr lang="da-DK" sz="4400" b="1" u="sng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uden</a:t>
            </a:r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en helhedsplan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7C4A56B-EBD2-C550-DA49-AC6FD381ED3F}"/>
              </a:ext>
            </a:extLst>
          </p:cNvPr>
          <p:cNvSpPr txBox="1"/>
          <p:nvPr/>
        </p:nvSpPr>
        <p:spPr>
          <a:xfrm>
            <a:off x="1745940" y="2026518"/>
            <a:ext cx="104460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Behovet for en helhedsplan forsvinder ikke med et nej til et nyt budget. 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meste nødvendige renoveringer står lige for døren: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Gavle og facader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Indgangspartier og udvendige trapper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Badeværelser (inkl. ventilation)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Kloak renovering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Disse bygningsdele er udslidte og har her og nu et renoveringsbehov. 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19AF6AA-63EA-5217-4207-3E70A480F235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8A6310D2-2E8A-5577-102C-835B4EA7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2EB72FBC-CECB-2BD6-A286-40A8E2C14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4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837E2-51E7-2232-C61D-F894C7753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7B0FD754-6F56-00E8-510E-9614AA144A81}"/>
              </a:ext>
            </a:extLst>
          </p:cNvPr>
          <p:cNvSpPr txBox="1"/>
          <p:nvPr/>
        </p:nvSpPr>
        <p:spPr>
          <a:xfrm>
            <a:off x="1745940" y="1074197"/>
            <a:ext cx="10087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finansiering </a:t>
            </a:r>
            <a:r>
              <a:rPr lang="da-DK" sz="4400" b="1" u="sng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uden</a:t>
            </a:r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en helhedsplan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9698DAA-1FFC-47A2-8C0A-EF9239DD8FDA}"/>
              </a:ext>
            </a:extLst>
          </p:cNvPr>
          <p:cNvSpPr txBox="1"/>
          <p:nvPr/>
        </p:nvSpPr>
        <p:spPr>
          <a:xfrm>
            <a:off x="1745940" y="2026518"/>
            <a:ext cx="104460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Samlet huslejepris for renoveringen af disse bygningsdele: 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Huslejestigning: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473 mio. kr. fratrukket frie henlæggelser på 47,5 mio. kr. =  426 mio. kr. 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426 mio. kr. * 6 % lån = 25,6 mio. kr. Dette svarer til 825 kr./m² pr år 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Hvilket svarer til en ny husleje på 1.772 kr./m² pr år.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35B4-07EA-EB54-C9FA-EDEC7B6BC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02DA6F68-2F9E-32C5-62F3-9640A49F5865}"/>
              </a:ext>
            </a:extLst>
          </p:cNvPr>
          <p:cNvSpPr txBox="1"/>
          <p:nvPr/>
        </p:nvSpPr>
        <p:spPr>
          <a:xfrm>
            <a:off x="1020196" y="2705725"/>
            <a:ext cx="10151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Orientering om helhedsplan og tilhørende økonomi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A000A610-C9A6-500E-787B-527C7AFEA1EE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14" name="Billede 13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E3DAC63D-1AB8-6879-CC3A-02570F5A4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6516568E-E881-93D7-C404-198A301D1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68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3B741-B035-ADF2-6518-427773CD0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DF78B005-857D-F406-D0D9-26AA2178A3E0}"/>
              </a:ext>
            </a:extLst>
          </p:cNvPr>
          <p:cNvSpPr txBox="1"/>
          <p:nvPr/>
        </p:nvSpPr>
        <p:spPr>
          <a:xfrm>
            <a:off x="1745940" y="1074197"/>
            <a:ext cx="10087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finansiering </a:t>
            </a:r>
            <a:r>
              <a:rPr lang="da-DK" sz="4400" b="1" u="sng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uden</a:t>
            </a:r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en helhedsplan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3A9073B-28BD-C29D-6394-20BB3E74E97E}"/>
              </a:ext>
            </a:extLst>
          </p:cNvPr>
          <p:cNvSpPr txBox="1"/>
          <p:nvPr/>
        </p:nvSpPr>
        <p:spPr>
          <a:xfrm>
            <a:off x="1745939" y="2278729"/>
            <a:ext cx="5817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kern="0" spc="600" dirty="0">
                <a:latin typeface="Bebas Neue" panose="020B0606020202050201" pitchFamily="34" charset="0"/>
              </a:rPr>
              <a:t>Eksempler på husleje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093558D-9D86-0792-58DA-AB1F8B08D0F1}"/>
              </a:ext>
            </a:extLst>
          </p:cNvPr>
          <p:cNvSpPr txBox="1"/>
          <p:nvPr/>
        </p:nvSpPr>
        <p:spPr>
          <a:xfrm>
            <a:off x="1745939" y="3075369"/>
            <a:ext cx="101842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5675">
              <a:spcAft>
                <a:spcPts val="1200"/>
              </a:spcAft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Renoverede boliger		Nu		</a:t>
            </a:r>
            <a:r>
              <a:rPr lang="da-DK" sz="20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</a:t>
            </a: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støtte 	</a:t>
            </a:r>
            <a:r>
              <a:rPr lang="da-DK" sz="20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Uden</a:t>
            </a: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støtte</a:t>
            </a: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55675"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Bolig på 70,9 m²			5.567 kr.	7.619 kr.	10.470 kr.</a:t>
            </a:r>
          </a:p>
          <a:p>
            <a:pPr defTabSz="955675"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Bolig på 79,8 m²			6.262 kr.	8.570 kr.	11.784 kr.</a:t>
            </a:r>
          </a:p>
          <a:p>
            <a:pPr defTabSz="955675"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Bolig på 88,9 m²			6.977 kr.	9.549 kr.	13.127 kr.</a:t>
            </a:r>
          </a:p>
          <a:p>
            <a:pPr>
              <a:spcAft>
                <a:spcPts val="1200"/>
              </a:spcAft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Beregn din boligstøtte her:</a:t>
            </a:r>
          </a:p>
          <a:p>
            <a:pPr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http://www.borger.dk/bolig-og-flytning/Boligstoette-oversigt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D694E3AA-4CAB-AA86-DB14-34059809E17F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8C578320-9A58-853B-654D-0EDC8042A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C4DCFDD9-8543-EC68-49D5-B9135D15E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568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B64C4E-1B49-1393-67B5-F0BD6672D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8637D7B-84B8-8D72-60EE-09D8B61EFC71}"/>
              </a:ext>
            </a:extLst>
          </p:cNvPr>
          <p:cNvSpPr txBox="1"/>
          <p:nvPr/>
        </p:nvSpPr>
        <p:spPr>
          <a:xfrm>
            <a:off x="1745940" y="1074197"/>
            <a:ext cx="10087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finansiering </a:t>
            </a:r>
            <a:r>
              <a:rPr lang="da-DK" sz="4400" b="1" u="sng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uden</a:t>
            </a:r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en helhedsplan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11CF63B-689A-FCA1-0927-D06ACD193A0E}"/>
              </a:ext>
            </a:extLst>
          </p:cNvPr>
          <p:cNvSpPr txBox="1"/>
          <p:nvPr/>
        </p:nvSpPr>
        <p:spPr>
          <a:xfrm>
            <a:off x="1745939" y="2177129"/>
            <a:ext cx="9621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Bebas Neue" panose="020B0606020202050201" pitchFamily="34" charset="0"/>
                <a:ea typeface="Lato" panose="020F0502020204030203" pitchFamily="34" charset="0"/>
                <a:cs typeface="Lato" panose="020F0502020204030203" pitchFamily="34" charset="0"/>
              </a:rPr>
              <a:t>Samtidig får man ikke renoveret/udskiftet følgende:</a:t>
            </a:r>
            <a:endParaRPr lang="da-DK" sz="2800" kern="0" spc="600" dirty="0">
              <a:solidFill>
                <a:srgbClr val="234662"/>
              </a:solidFill>
              <a:latin typeface="Bebas Neue" panose="020B0606020202050201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EA0ADE9-5FE5-37A1-7C06-73F691D303EC}"/>
              </a:ext>
            </a:extLst>
          </p:cNvPr>
          <p:cNvSpPr txBox="1"/>
          <p:nvPr/>
        </p:nvSpPr>
        <p:spPr>
          <a:xfrm>
            <a:off x="1745939" y="2930164"/>
            <a:ext cx="101842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Nyt tag</a:t>
            </a:r>
          </a:p>
          <a:p>
            <a:pPr>
              <a:spcAft>
                <a:spcPts val="1200"/>
              </a:spcAft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853B6C67-8DAA-74D0-64DC-E5625EEF2714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EFBFA191-E4DC-EA77-DFBC-74B720F2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CB2E8320-ADD4-9F22-1DAB-D508AB080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2BEFA-A0C3-E6A6-A1EE-409E5150C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89F5DD0-E9DA-0E86-2767-8236730047F4}"/>
              </a:ext>
            </a:extLst>
          </p:cNvPr>
          <p:cNvSpPr txBox="1"/>
          <p:nvPr/>
        </p:nvSpPr>
        <p:spPr>
          <a:xfrm>
            <a:off x="1745940" y="1074197"/>
            <a:ext cx="10087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finansiering </a:t>
            </a:r>
            <a:r>
              <a:rPr lang="da-DK" sz="4400" b="1" u="sng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uden</a:t>
            </a:r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en helhedsplan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FB28445-C683-8DE9-0ED5-A0751AF183D9}"/>
              </a:ext>
            </a:extLst>
          </p:cNvPr>
          <p:cNvSpPr txBox="1"/>
          <p:nvPr/>
        </p:nvSpPr>
        <p:spPr>
          <a:xfrm>
            <a:off x="1745939" y="2177129"/>
            <a:ext cx="9621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Bebas Neue" panose="020B0606020202050201" pitchFamily="34" charset="0"/>
                <a:ea typeface="Lato" panose="020F0502020204030203" pitchFamily="34" charset="0"/>
                <a:cs typeface="Lato" panose="020F0502020204030203" pitchFamily="34" charset="0"/>
              </a:rPr>
              <a:t>Samtidig får man ikke renoveret/udskiftet følgende:</a:t>
            </a:r>
            <a:endParaRPr lang="da-DK" sz="2800" kern="0" spc="600" dirty="0">
              <a:solidFill>
                <a:srgbClr val="234662"/>
              </a:solidFill>
              <a:latin typeface="Bebas Neue" panose="020B0606020202050201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1195464-5296-0ADA-8CF2-503F7E43C5B9}"/>
              </a:ext>
            </a:extLst>
          </p:cNvPr>
          <p:cNvSpPr txBox="1"/>
          <p:nvPr/>
        </p:nvSpPr>
        <p:spPr>
          <a:xfrm>
            <a:off x="1745939" y="2930164"/>
            <a:ext cx="10184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Nyt tag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afløbsinstallationer</a:t>
            </a:r>
          </a:p>
          <a:p>
            <a:pPr>
              <a:spcAft>
                <a:spcPts val="1200"/>
              </a:spcAft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2EB7DE7E-AEC2-E89E-04C4-52249449FC11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DC021F31-06FF-B7E5-97E2-5F9DFA0CE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1034D553-53DF-C935-7F8E-966E1A42A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37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D588B7-D2D5-97B3-6D9E-7B919C51F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E5FAB84-9CE9-DE92-E318-E1B6CBFEC34E}"/>
              </a:ext>
            </a:extLst>
          </p:cNvPr>
          <p:cNvSpPr txBox="1"/>
          <p:nvPr/>
        </p:nvSpPr>
        <p:spPr>
          <a:xfrm>
            <a:off x="1745940" y="1074197"/>
            <a:ext cx="10087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finansiering </a:t>
            </a:r>
            <a:r>
              <a:rPr lang="da-DK" sz="4400" b="1" u="sng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uden</a:t>
            </a:r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en helhedsplan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71502C1-1530-FA78-7C3E-13D30725EACA}"/>
              </a:ext>
            </a:extLst>
          </p:cNvPr>
          <p:cNvSpPr txBox="1"/>
          <p:nvPr/>
        </p:nvSpPr>
        <p:spPr>
          <a:xfrm>
            <a:off x="1745939" y="2177129"/>
            <a:ext cx="9621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Bebas Neue" panose="020B0606020202050201" pitchFamily="34" charset="0"/>
                <a:ea typeface="Lato" panose="020F0502020204030203" pitchFamily="34" charset="0"/>
                <a:cs typeface="Lato" panose="020F0502020204030203" pitchFamily="34" charset="0"/>
              </a:rPr>
              <a:t>Samtidig får man ikke renoveret/udskiftet følgende:</a:t>
            </a:r>
            <a:endParaRPr lang="da-DK" sz="2800" kern="0" spc="600" dirty="0">
              <a:solidFill>
                <a:srgbClr val="234662"/>
              </a:solidFill>
              <a:latin typeface="Bebas Neue" panose="020B0606020202050201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AD4E6B3-DF29-FDD0-42CD-C38F485EDD94}"/>
              </a:ext>
            </a:extLst>
          </p:cNvPr>
          <p:cNvSpPr txBox="1"/>
          <p:nvPr/>
        </p:nvSpPr>
        <p:spPr>
          <a:xfrm>
            <a:off x="1745939" y="2930164"/>
            <a:ext cx="101842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Nyt tag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afløbsinstallationer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brugsvandrør</a:t>
            </a:r>
          </a:p>
          <a:p>
            <a:pPr>
              <a:spcAft>
                <a:spcPts val="1200"/>
              </a:spcAft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989661AF-3BE8-A004-1CD4-2EE51424E8BA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1ABEA3A1-D0BB-6309-E436-9E2B3650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922753F3-7618-7875-FD97-0CE8DCB88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41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86A48-B555-375D-23F2-C45B48DED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3823973A-C0DC-5E22-9B22-19C8B61ABAC9}"/>
              </a:ext>
            </a:extLst>
          </p:cNvPr>
          <p:cNvSpPr txBox="1"/>
          <p:nvPr/>
        </p:nvSpPr>
        <p:spPr>
          <a:xfrm>
            <a:off x="1745940" y="1074197"/>
            <a:ext cx="10087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finansiering </a:t>
            </a:r>
            <a:r>
              <a:rPr lang="da-DK" sz="4400" b="1" u="sng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uden</a:t>
            </a:r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en helhedsplan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4189901-A754-BEEE-17F6-E5769744E8AD}"/>
              </a:ext>
            </a:extLst>
          </p:cNvPr>
          <p:cNvSpPr txBox="1"/>
          <p:nvPr/>
        </p:nvSpPr>
        <p:spPr>
          <a:xfrm>
            <a:off x="1745939" y="2177129"/>
            <a:ext cx="9621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Bebas Neue" panose="020B0606020202050201" pitchFamily="34" charset="0"/>
                <a:ea typeface="Lato" panose="020F0502020204030203" pitchFamily="34" charset="0"/>
                <a:cs typeface="Lato" panose="020F0502020204030203" pitchFamily="34" charset="0"/>
              </a:rPr>
              <a:t>Samtidig får man ikke renoveret/udskiftet følgende:</a:t>
            </a:r>
            <a:endParaRPr lang="da-DK" sz="2800" kern="0" spc="600" dirty="0">
              <a:solidFill>
                <a:srgbClr val="234662"/>
              </a:solidFill>
              <a:latin typeface="Bebas Neue" panose="020B0606020202050201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6EF9C76-63FA-CE95-C620-2E1E697F0DD0}"/>
              </a:ext>
            </a:extLst>
          </p:cNvPr>
          <p:cNvSpPr txBox="1"/>
          <p:nvPr/>
        </p:nvSpPr>
        <p:spPr>
          <a:xfrm>
            <a:off x="1745939" y="2930164"/>
            <a:ext cx="101842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Nyt tag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afløbsinstallationer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brugsvandrør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Omfangsdræn </a:t>
            </a:r>
          </a:p>
          <a:p>
            <a:pPr>
              <a:spcAft>
                <a:spcPts val="1200"/>
              </a:spcAft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40DCAB6-A51C-FFF8-9C51-899EBF5F4B00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1C6B7B13-FEA5-91E2-11F9-8AC00878D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D953B29A-A6B1-DCA9-D224-4097B923E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11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0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FA5B30-9BF7-36E8-A1C4-89D29FA4D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84125C0B-73FA-7F80-A5B1-1C6B439DFC66}"/>
              </a:ext>
            </a:extLst>
          </p:cNvPr>
          <p:cNvSpPr txBox="1"/>
          <p:nvPr/>
        </p:nvSpPr>
        <p:spPr>
          <a:xfrm>
            <a:off x="1745939" y="1074197"/>
            <a:ext cx="8710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Støttet Andel af renoveringen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29DD6C3-4B3C-C56B-DBA9-2A2241E417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636101"/>
              </p:ext>
            </p:extLst>
          </p:nvPr>
        </p:nvGraphicFramePr>
        <p:xfrm>
          <a:off x="2520778" y="2007973"/>
          <a:ext cx="7150443" cy="4602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29DD6C3-4B3C-C56B-DBA9-2A2241E417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450752"/>
              </p:ext>
            </p:extLst>
          </p:nvPr>
        </p:nvGraphicFramePr>
        <p:xfrm>
          <a:off x="2520778" y="1843638"/>
          <a:ext cx="6942667" cy="4747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ruppe 3">
            <a:extLst>
              <a:ext uri="{FF2B5EF4-FFF2-40B4-BE49-F238E27FC236}">
                <a16:creationId xmlns:a16="http://schemas.microsoft.com/office/drawing/2014/main" id="{CCD6EB6B-8FB4-C32F-0E71-BE8555E06B4B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74AD0142-EB63-7FF1-5411-7A3583DDC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A7B73A57-2C11-41C5-2895-E776B1E5B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56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00">
            <a:alpha val="5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C6ABF-A436-9F08-AD2E-8119CECEE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1216F20D-E805-25FB-F887-E1C20B538EEA}"/>
              </a:ext>
            </a:extLst>
          </p:cNvPr>
          <p:cNvSpPr txBox="1"/>
          <p:nvPr/>
        </p:nvSpPr>
        <p:spPr>
          <a:xfrm>
            <a:off x="1736415" y="1074197"/>
            <a:ext cx="8783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Hvad skal der stemmes om?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AEBFEBA-F885-14F7-6A89-F6523B84D473}"/>
              </a:ext>
            </a:extLst>
          </p:cNvPr>
          <p:cNvSpPr txBox="1"/>
          <p:nvPr/>
        </p:nvSpPr>
        <p:spPr>
          <a:xfrm>
            <a:off x="1713047" y="1855430"/>
            <a:ext cx="8816080" cy="487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skal stemme om Helhedsplanen med en huslejestigning på 36,86 %. </a:t>
            </a:r>
          </a:p>
          <a:p>
            <a:pPr>
              <a:lnSpc>
                <a:spcPct val="150000"/>
              </a:lnSpc>
            </a:pPr>
            <a:endParaRPr lang="da-DK" sz="5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Helhedsplanen indeholder følgende: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Nyt tag inkl. renovering af skorstenspibe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Ventilationsanlæg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Nye badeværelser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afløbsinstallation og brugsvandsinstallationer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af facader, herunder sålbænke, fuger i murværk og nye gavle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af kældertrapper, nye indgangstrapper og nye baldakiner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Omfangsdræn og kloakrenovering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23466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Rydning og reetablering af terræn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50ABB73-5D83-D709-C6B0-6312C4989D40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8" name="Billede 7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FE0178B0-25FA-80B7-966F-CE028927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E538A0F2-5D2E-23B3-97EE-1AF26BECF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89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6435">
            <a:alpha val="91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7697F-3479-C765-8931-663C5BABB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B962427D-73AD-FBB6-4DDB-CFADAB93F8E3}"/>
              </a:ext>
            </a:extLst>
          </p:cNvPr>
          <p:cNvSpPr txBox="1"/>
          <p:nvPr/>
        </p:nvSpPr>
        <p:spPr>
          <a:xfrm>
            <a:off x="1985638" y="2767280"/>
            <a:ext cx="8220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kern="0" spc="700" dirty="0">
                <a:solidFill>
                  <a:srgbClr val="F2E9DF"/>
                </a:solidFill>
                <a:latin typeface="Bebas Neue" panose="020B0606020202050201" pitchFamily="34" charset="0"/>
              </a:rPr>
              <a:t>Spørgsmål</a:t>
            </a:r>
          </a:p>
        </p:txBody>
      </p:sp>
      <p:pic>
        <p:nvPicPr>
          <p:cNvPr id="2" name="Billede 1" descr="Et billede, der indeholder Grafik, sort, skærmbillede, mørke&#10;&#10;AI-genereret indhold kan være ukorrekt.">
            <a:extLst>
              <a:ext uri="{FF2B5EF4-FFF2-40B4-BE49-F238E27FC236}">
                <a16:creationId xmlns:a16="http://schemas.microsoft.com/office/drawing/2014/main" id="{9DCE5324-105B-58C7-219E-8A25C6DAF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29565" r="24040" b="11065"/>
          <a:stretch>
            <a:fillRect/>
          </a:stretch>
        </p:blipFill>
        <p:spPr>
          <a:xfrm>
            <a:off x="9294345" y="557014"/>
            <a:ext cx="2664000" cy="42696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61CB075-6693-CBF5-F2C6-7CBEC60B8E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2002" r="9268" b="23486"/>
          <a:stretch/>
        </p:blipFill>
        <p:spPr bwMode="auto">
          <a:xfrm>
            <a:off x="9351495" y="320148"/>
            <a:ext cx="1137122" cy="29762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77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6435">
            <a:alpha val="91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BBD298-0438-A4D0-953A-5605617AA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Grafik, sort, skærmbillede, mørke&#10;&#10;AI-genereret indhold kan være ukorrekt.">
            <a:extLst>
              <a:ext uri="{FF2B5EF4-FFF2-40B4-BE49-F238E27FC236}">
                <a16:creationId xmlns:a16="http://schemas.microsoft.com/office/drawing/2014/main" id="{1A5B9B1E-A00F-C5A9-ADD5-A6BCF0B98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29565" r="24040" b="11065"/>
          <a:stretch>
            <a:fillRect/>
          </a:stretch>
        </p:blipFill>
        <p:spPr>
          <a:xfrm>
            <a:off x="9294345" y="557014"/>
            <a:ext cx="2664000" cy="42696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3EBEA038-3EE2-B698-7234-F9C504388A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2002" r="9268" b="23486"/>
          <a:stretch/>
        </p:blipFill>
        <p:spPr bwMode="auto">
          <a:xfrm>
            <a:off x="9351495" y="320148"/>
            <a:ext cx="1137122" cy="29762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C21F24E-2CCF-A79F-BB0A-381005CB18F8}"/>
              </a:ext>
            </a:extLst>
          </p:cNvPr>
          <p:cNvSpPr txBox="1"/>
          <p:nvPr/>
        </p:nvSpPr>
        <p:spPr>
          <a:xfrm>
            <a:off x="1216152" y="2644170"/>
            <a:ext cx="10012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Afstemning om Helhedsplan med en huslejestigning på 36,86% </a:t>
            </a:r>
          </a:p>
        </p:txBody>
      </p:sp>
    </p:spTree>
    <p:extLst>
      <p:ext uri="{BB962C8B-B14F-4D97-AF65-F5344CB8AC3E}">
        <p14:creationId xmlns:p14="http://schemas.microsoft.com/office/powerpoint/2010/main" val="8395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1C354-370B-51E7-BFF0-C1399A364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Grafik, sort, skærmbillede, mørke&#10;&#10;AI-genereret indhold kan være ukorrekt.">
            <a:extLst>
              <a:ext uri="{FF2B5EF4-FFF2-40B4-BE49-F238E27FC236}">
                <a16:creationId xmlns:a16="http://schemas.microsoft.com/office/drawing/2014/main" id="{8752AC49-556D-B483-0B11-9C3E25945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29565" r="24040" b="11065"/>
          <a:stretch>
            <a:fillRect/>
          </a:stretch>
        </p:blipFill>
        <p:spPr>
          <a:xfrm>
            <a:off x="9294345" y="557014"/>
            <a:ext cx="2664000" cy="42696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0C69AD6-6AA8-6AF6-C274-015CFA0C1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2002" r="9268" b="23486"/>
          <a:stretch/>
        </p:blipFill>
        <p:spPr bwMode="auto">
          <a:xfrm>
            <a:off x="9351495" y="320148"/>
            <a:ext cx="1137122" cy="29762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A54061D-7BBF-8D35-3FC3-82E74BEC285C}"/>
              </a:ext>
            </a:extLst>
          </p:cNvPr>
          <p:cNvSpPr txBox="1"/>
          <p:nvPr/>
        </p:nvSpPr>
        <p:spPr>
          <a:xfrm>
            <a:off x="613665" y="468961"/>
            <a:ext cx="112550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dirty="0"/>
              <a:t>Afstemning om urafstemning</a:t>
            </a:r>
          </a:p>
          <a:p>
            <a:r>
              <a:rPr lang="da-DK" sz="2800" dirty="0"/>
              <a:t>Der stemmes om hvorvidt helhedsplanen skal sendes i urafstemning blandt alle afdelingens beboere. </a:t>
            </a:r>
          </a:p>
          <a:p>
            <a:endParaRPr lang="da-DK" sz="2800" dirty="0"/>
          </a:p>
          <a:p>
            <a:r>
              <a:rPr lang="da-DK" sz="2800" dirty="0"/>
              <a:t>Følgende materialer omdeles ved en eventuel urafstemning: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2800" dirty="0"/>
              <a:t>Introduktionsbrev med baggrund for urafstemningen med henvisning til oprindelig indkaldelse og informationsfolder, som kan findes på hjemmesiden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2800" dirty="0"/>
              <a:t>Præsentation fra afdelingsmødet den 19.3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2800" dirty="0"/>
              <a:t>Stemmesedler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2800" dirty="0"/>
              <a:t>Svarkuvert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r>
              <a:rPr lang="da-DK" sz="2800" dirty="0"/>
              <a:t>Det forventes at en eventuel urafstemning vil finde sted i perioden 25. marts til den 12. april</a:t>
            </a:r>
          </a:p>
        </p:txBody>
      </p:sp>
    </p:spTree>
    <p:extLst>
      <p:ext uri="{BB962C8B-B14F-4D97-AF65-F5344CB8AC3E}">
        <p14:creationId xmlns:p14="http://schemas.microsoft.com/office/powerpoint/2010/main" val="7276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00">
            <a:alpha val="53333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66DFE-FD93-F0BA-8D6A-436BD97BF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D9E7E6BC-6C75-24A5-F833-C40199C5C411}"/>
              </a:ext>
            </a:extLst>
          </p:cNvPr>
          <p:cNvSpPr txBox="1"/>
          <p:nvPr/>
        </p:nvSpPr>
        <p:spPr>
          <a:xfrm>
            <a:off x="1745940" y="1074197"/>
            <a:ext cx="9324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INTRODUKTION TIL HELHEDSPLANEN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82F5CD4-F75F-92C1-2EBC-088366382EBE}"/>
              </a:ext>
            </a:extLst>
          </p:cNvPr>
          <p:cNvSpPr txBox="1"/>
          <p:nvPr/>
        </p:nvSpPr>
        <p:spPr>
          <a:xfrm>
            <a:off x="1745940" y="1843638"/>
            <a:ext cx="8333975" cy="464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Helhedsplanen for renovering af Humlevænget blev Skema A-godkendt ved Københavns Kommune den 14. august 2018. Dengang var anlægs-budgettet på ca. 358 mio. kr., hvortil Landsbyggefonden ydede en samlet støtte på ca. 138 mio. kr.</a:t>
            </a:r>
          </a:p>
          <a:p>
            <a:pPr>
              <a:lnSpc>
                <a:spcPct val="150000"/>
              </a:lnSpc>
            </a:pPr>
            <a:endParaRPr lang="da-DK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 er sket ændringer i projektet siden Skema A, bl.a.: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Nyt tag er medtaget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Nedrivning af skorstene indvendigt medtaget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Etablering af omfangsdræn er medtaget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Sammenlægning af boliger er udgået. 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75CF87C6-6D91-A502-32E1-CE7CE5FB4F09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8" name="Billede 7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68BC0CF8-2876-5033-1CEC-12116DB7B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E18605C3-E2A8-CD2F-77D2-2A64DFDDF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10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32C0D4-D981-BF1E-A2DF-91281E0AB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66E6F67-7689-43B2-4D31-0B56F962302E}"/>
              </a:ext>
            </a:extLst>
          </p:cNvPr>
          <p:cNvSpPr txBox="1"/>
          <p:nvPr/>
        </p:nvSpPr>
        <p:spPr>
          <a:xfrm>
            <a:off x="1745940" y="1074197"/>
            <a:ext cx="958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Hvordan holder du dig orienteret?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78D6D62-407B-0E42-F951-10BD58915474}"/>
              </a:ext>
            </a:extLst>
          </p:cNvPr>
          <p:cNvSpPr txBox="1"/>
          <p:nvPr/>
        </p:nvSpPr>
        <p:spPr>
          <a:xfrm>
            <a:off x="1745941" y="2026518"/>
            <a:ext cx="7344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Beboerinformation:</a:t>
            </a:r>
            <a:b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 vil løbende under hele renoveringsperioden blive udsendt beboerinformationer, så alle beboere kan holde sig orienteret. Man kan også følge med på SAB’s hjemmeside: </a:t>
            </a:r>
          </a:p>
          <a:p>
            <a:pPr>
              <a:spcAft>
                <a:spcPts val="1200"/>
              </a:spcAft>
            </a:pPr>
            <a:r>
              <a:rPr lang="da-DK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https://sab-bolig.dk/boligafdeling/humlevaenget/</a:t>
            </a:r>
            <a:endParaRPr lang="da-DK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1200"/>
              </a:spcAft>
            </a:pPr>
            <a: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Beboerkoordinator:</a:t>
            </a:r>
            <a:br>
              <a:rPr lang="da-DK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 vil i perioden, hvor flytninger samt genhusninger pågår, være tilknyttet en beboerkoordinator til projektet, samt genhusningskonsulenter fra KAB.</a:t>
            </a:r>
          </a:p>
          <a:p>
            <a:pPr>
              <a:spcAft>
                <a:spcPts val="1200"/>
              </a:spcAft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Beboerkoordinatorens rolle er at være kontaktperson mellem beboere, byggeledelse og entreprenør samt sørge for varslinger, nøgler mv.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F5133B3-5AE6-9B75-25A5-5367F09BD2F5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641B1AE9-A0EB-3D2D-CEAB-549E4E59D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56F859E7-768F-B932-745B-83296D51F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86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F9652E-C737-162B-B4BF-B26D9418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A1E029DC-2DCC-25B2-38B4-846C82C72FF5}"/>
              </a:ext>
            </a:extLst>
          </p:cNvPr>
          <p:cNvSpPr txBox="1"/>
          <p:nvPr/>
        </p:nvSpPr>
        <p:spPr>
          <a:xfrm>
            <a:off x="1766290" y="1084268"/>
            <a:ext cx="682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800" kern="0" spc="600" dirty="0" err="1">
                <a:solidFill>
                  <a:srgbClr val="234662"/>
                </a:solidFill>
                <a:latin typeface="Bebas Neue" panose="020B0606020202050201" pitchFamily="34" charset="0"/>
              </a:rPr>
              <a:t>FLISEr</a:t>
            </a:r>
            <a:r>
              <a:rPr lang="da-DK" sz="28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– standardvalg</a:t>
            </a:r>
            <a:endParaRPr lang="da-DK" sz="28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DB68FFC4-ABFC-243C-652E-EFB62A553E0C}"/>
              </a:ext>
            </a:extLst>
          </p:cNvPr>
          <p:cNvGrpSpPr/>
          <p:nvPr/>
        </p:nvGrpSpPr>
        <p:grpSpPr>
          <a:xfrm>
            <a:off x="5186922" y="218444"/>
            <a:ext cx="4161637" cy="3153406"/>
            <a:chOff x="8028921" y="3709623"/>
            <a:chExt cx="4161637" cy="3153406"/>
          </a:xfrm>
        </p:grpSpPr>
        <p:sp>
          <p:nvSpPr>
            <p:cNvPr id="21" name="Kombinationstegning: figur 20">
              <a:extLst>
                <a:ext uri="{FF2B5EF4-FFF2-40B4-BE49-F238E27FC236}">
                  <a16:creationId xmlns:a16="http://schemas.microsoft.com/office/drawing/2014/main" id="{79F3586F-D770-DE10-C41D-C4D4CCE8C58F}"/>
                </a:ext>
              </a:extLst>
            </p:cNvPr>
            <p:cNvSpPr/>
            <p:nvPr/>
          </p:nvSpPr>
          <p:spPr>
            <a:xfrm>
              <a:off x="8138791" y="5852790"/>
              <a:ext cx="1420433" cy="71023"/>
            </a:xfrm>
            <a:custGeom>
              <a:avLst/>
              <a:gdLst>
                <a:gd name="csX0" fmla="*/ 0 w 2734323"/>
                <a:gd name="csY0" fmla="*/ 54027 h 89623"/>
                <a:gd name="csX1" fmla="*/ 328474 w 2734323"/>
                <a:gd name="csY1" fmla="*/ 761 h 89623"/>
                <a:gd name="csX2" fmla="*/ 648070 w 2734323"/>
                <a:gd name="csY2" fmla="*/ 89537 h 89623"/>
                <a:gd name="csX3" fmla="*/ 1056443 w 2734323"/>
                <a:gd name="csY3" fmla="*/ 18516 h 89623"/>
                <a:gd name="csX4" fmla="*/ 1411550 w 2734323"/>
                <a:gd name="csY4" fmla="*/ 89537 h 89623"/>
                <a:gd name="csX5" fmla="*/ 1695635 w 2734323"/>
                <a:gd name="csY5" fmla="*/ 18516 h 89623"/>
                <a:gd name="csX6" fmla="*/ 2050742 w 2734323"/>
                <a:gd name="csY6" fmla="*/ 80660 h 89623"/>
                <a:gd name="csX7" fmla="*/ 2352583 w 2734323"/>
                <a:gd name="csY7" fmla="*/ 18516 h 89623"/>
                <a:gd name="csX8" fmla="*/ 2734323 w 2734323"/>
                <a:gd name="csY8" fmla="*/ 89537 h 896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34323" h="89623">
                  <a:moveTo>
                    <a:pt x="0" y="54027"/>
                  </a:moveTo>
                  <a:cubicBezTo>
                    <a:pt x="110231" y="24435"/>
                    <a:pt x="220462" y="-5157"/>
                    <a:pt x="328474" y="761"/>
                  </a:cubicBezTo>
                  <a:cubicBezTo>
                    <a:pt x="436486" y="6679"/>
                    <a:pt x="526742" y="86578"/>
                    <a:pt x="648070" y="89537"/>
                  </a:cubicBezTo>
                  <a:cubicBezTo>
                    <a:pt x="769398" y="92496"/>
                    <a:pt x="929196" y="18516"/>
                    <a:pt x="1056443" y="18516"/>
                  </a:cubicBezTo>
                  <a:cubicBezTo>
                    <a:pt x="1183690" y="18516"/>
                    <a:pt x="1305018" y="89537"/>
                    <a:pt x="1411550" y="89537"/>
                  </a:cubicBezTo>
                  <a:cubicBezTo>
                    <a:pt x="1518082" y="89537"/>
                    <a:pt x="1589103" y="19995"/>
                    <a:pt x="1695635" y="18516"/>
                  </a:cubicBezTo>
                  <a:cubicBezTo>
                    <a:pt x="1802167" y="17037"/>
                    <a:pt x="1941251" y="80660"/>
                    <a:pt x="2050742" y="80660"/>
                  </a:cubicBezTo>
                  <a:cubicBezTo>
                    <a:pt x="2160233" y="80660"/>
                    <a:pt x="2238653" y="17037"/>
                    <a:pt x="2352583" y="18516"/>
                  </a:cubicBezTo>
                  <a:cubicBezTo>
                    <a:pt x="2466513" y="19995"/>
                    <a:pt x="2700292" y="62904"/>
                    <a:pt x="2734323" y="895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Grafik 22" descr="Fyrretræ kontur">
              <a:extLst>
                <a:ext uri="{FF2B5EF4-FFF2-40B4-BE49-F238E27FC236}">
                  <a16:creationId xmlns:a16="http://schemas.microsoft.com/office/drawing/2014/main" id="{DE3D8590-E233-CE70-4187-ABBF22C74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28921" y="4949085"/>
              <a:ext cx="1010239" cy="1010239"/>
            </a:xfrm>
            <a:prstGeom prst="rect">
              <a:avLst/>
            </a:prstGeom>
          </p:spPr>
        </p:pic>
        <p:pic>
          <p:nvPicPr>
            <p:cNvPr id="24" name="Grafik 23" descr="Solsikke kontur">
              <a:extLst>
                <a:ext uri="{FF2B5EF4-FFF2-40B4-BE49-F238E27FC236}">
                  <a16:creationId xmlns:a16="http://schemas.microsoft.com/office/drawing/2014/main" id="{18D67599-D723-80CF-6EF2-49D4FA527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42794" y="5549111"/>
              <a:ext cx="354811" cy="354811"/>
            </a:xfrm>
            <a:prstGeom prst="rect">
              <a:avLst/>
            </a:prstGeom>
          </p:spPr>
        </p:pic>
        <p:pic>
          <p:nvPicPr>
            <p:cNvPr id="25" name="Billede 24" descr="Et billede, der indeholder bygning, vindue, skitse, hus&#10;&#10;AI-genereret indhold kan være ukorrekt.">
              <a:extLst>
                <a:ext uri="{FF2B5EF4-FFF2-40B4-BE49-F238E27FC236}">
                  <a16:creationId xmlns:a16="http://schemas.microsoft.com/office/drawing/2014/main" id="{201497C3-671C-208D-F766-FFE45D210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330" y="3709623"/>
              <a:ext cx="3010228" cy="3153406"/>
            </a:xfrm>
            <a:prstGeom prst="rect">
              <a:avLst/>
            </a:prstGeom>
          </p:spPr>
        </p:pic>
      </p:grpSp>
      <p:pic>
        <p:nvPicPr>
          <p:cNvPr id="4" name="Billede 3" descr="Et billede, der indeholder tåge/dis, brun, grå&#10;&#10;AI-genereret indhold kan være ukorrekt.">
            <a:extLst>
              <a:ext uri="{FF2B5EF4-FFF2-40B4-BE49-F238E27FC236}">
                <a16:creationId xmlns:a16="http://schemas.microsoft.com/office/drawing/2014/main" id="{0AFF7F52-D25B-7814-F5CE-EE418DC7B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66" y="4830941"/>
            <a:ext cx="1179283" cy="1220149"/>
          </a:xfrm>
          <a:prstGeom prst="rect">
            <a:avLst/>
          </a:prstGeom>
        </p:spPr>
      </p:pic>
      <p:pic>
        <p:nvPicPr>
          <p:cNvPr id="6" name="Billede 5" descr="Et billede, der indeholder grå, brun, stof&#10;&#10;AI-genereret indhold kan være ukorrekt.">
            <a:extLst>
              <a:ext uri="{FF2B5EF4-FFF2-40B4-BE49-F238E27FC236}">
                <a16:creationId xmlns:a16="http://schemas.microsoft.com/office/drawing/2014/main" id="{FBAA9F7B-9F63-5215-5B57-6527D3CF1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095" y="4829791"/>
            <a:ext cx="1208302" cy="1220149"/>
          </a:xfrm>
          <a:prstGeom prst="rect">
            <a:avLst/>
          </a:prstGeom>
        </p:spPr>
      </p:pic>
      <p:pic>
        <p:nvPicPr>
          <p:cNvPr id="8" name="Billede 7" descr="Et billede, der indeholder grå&#10;&#10;AI-genereret indhold kan være ukorrekt.">
            <a:extLst>
              <a:ext uri="{FF2B5EF4-FFF2-40B4-BE49-F238E27FC236}">
                <a16:creationId xmlns:a16="http://schemas.microsoft.com/office/drawing/2014/main" id="{B2FA0295-0D89-306B-52AE-D9745743C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443" y="4836412"/>
            <a:ext cx="1208302" cy="1208302"/>
          </a:xfrm>
          <a:prstGeom prst="rect">
            <a:avLst/>
          </a:prstGeom>
        </p:spPr>
      </p:pic>
      <p:pic>
        <p:nvPicPr>
          <p:cNvPr id="10" name="Billede 9" descr="Et billede, der indeholder Beige, gyldenbrun&#10;&#10;AI-genereret indhold kan være ukorrekt.">
            <a:extLst>
              <a:ext uri="{FF2B5EF4-FFF2-40B4-BE49-F238E27FC236}">
                <a16:creationId xmlns:a16="http://schemas.microsoft.com/office/drawing/2014/main" id="{122C6BDE-E8BD-C3D5-6108-E0E26E2CF4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792" y="4836862"/>
            <a:ext cx="1218170" cy="1206457"/>
          </a:xfrm>
          <a:prstGeom prst="rect">
            <a:avLst/>
          </a:prstGeom>
        </p:spPr>
      </p:pic>
      <p:pic>
        <p:nvPicPr>
          <p:cNvPr id="12" name="Billede 11" descr="Et billede, der indeholder Rektangel, billedramme, hvid, ramme/skelet/kropsbygning&#10;&#10;AI-genereret indhold kan være ukorrekt.">
            <a:extLst>
              <a:ext uri="{FF2B5EF4-FFF2-40B4-BE49-F238E27FC236}">
                <a16:creationId xmlns:a16="http://schemas.microsoft.com/office/drawing/2014/main" id="{F118F172-D6AD-E1AF-FE08-3AD04F2FB2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766" y="2333407"/>
            <a:ext cx="1179283" cy="1190845"/>
          </a:xfrm>
          <a:prstGeom prst="rect">
            <a:avLst/>
          </a:prstGeom>
        </p:spPr>
      </p:pic>
      <p:pic>
        <p:nvPicPr>
          <p:cNvPr id="14" name="Billede 13" descr="Et billede, der indeholder Beige, stof, papir&#10;&#10;AI-genereret indhold kan være ukorrekt.">
            <a:extLst>
              <a:ext uri="{FF2B5EF4-FFF2-40B4-BE49-F238E27FC236}">
                <a16:creationId xmlns:a16="http://schemas.microsoft.com/office/drawing/2014/main" id="{7F8A82F3-64E2-97B4-E2D3-A1650C24F3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7095" y="2333407"/>
            <a:ext cx="1167028" cy="1190845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F8F7E09C-8FC3-7620-0ED9-B72B192F49A7}"/>
              </a:ext>
            </a:extLst>
          </p:cNvPr>
          <p:cNvSpPr txBox="1"/>
          <p:nvPr/>
        </p:nvSpPr>
        <p:spPr>
          <a:xfrm>
            <a:off x="1173624" y="3524252"/>
            <a:ext cx="233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Hvid	       Beige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31329E1-E5A9-3C9E-C55B-0FADED489B93}"/>
              </a:ext>
            </a:extLst>
          </p:cNvPr>
          <p:cNvSpPr txBox="1"/>
          <p:nvPr/>
        </p:nvSpPr>
        <p:spPr>
          <a:xfrm>
            <a:off x="1191979" y="6054673"/>
            <a:ext cx="530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Grå	    Mørk Grå        Cool Grey	       </a:t>
            </a:r>
            <a:r>
              <a:rPr lang="da-DK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Mid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beige</a:t>
            </a:r>
          </a:p>
        </p:txBody>
      </p:sp>
      <p:pic>
        <p:nvPicPr>
          <p:cNvPr id="18" name="Billede 17" descr="Et billede, der indeholder Rektangel, Flisegulv, kvadratisk, fliser&#10;&#10;AI-genereret indhold kan være ukorrekt.">
            <a:extLst>
              <a:ext uri="{FF2B5EF4-FFF2-40B4-BE49-F238E27FC236}">
                <a16:creationId xmlns:a16="http://schemas.microsoft.com/office/drawing/2014/main" id="{95B21185-29C4-7025-A450-0C08A6B967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27507" y="3276756"/>
            <a:ext cx="1593185" cy="2408427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F80F81FF-1F99-207B-745E-AD7EC9D851D1}"/>
              </a:ext>
            </a:extLst>
          </p:cNvPr>
          <p:cNvSpPr txBox="1"/>
          <p:nvPr/>
        </p:nvSpPr>
        <p:spPr>
          <a:xfrm>
            <a:off x="792537" y="4283896"/>
            <a:ext cx="208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Gulvklinker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E74268C2-6784-E7A0-05BE-9071F744BDD9}"/>
              </a:ext>
            </a:extLst>
          </p:cNvPr>
          <p:cNvSpPr txBox="1"/>
          <p:nvPr/>
        </p:nvSpPr>
        <p:spPr>
          <a:xfrm>
            <a:off x="771308" y="1798967"/>
            <a:ext cx="208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Vægfliser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CF775A83-B0AE-AE05-8971-D32509976A33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11" name="Billede 10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E0F6740B-7059-702E-3E87-DAAC950B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AF7B99EF-FBDD-10AC-E6A8-FD909AEA4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2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9FD560-4ADA-9454-71A4-22EC5C415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2E56C466-CD7E-A12B-C6B0-05B6E9578ADB}"/>
              </a:ext>
            </a:extLst>
          </p:cNvPr>
          <p:cNvSpPr txBox="1"/>
          <p:nvPr/>
        </p:nvSpPr>
        <p:spPr>
          <a:xfrm>
            <a:off x="1766290" y="1084268"/>
            <a:ext cx="682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800" kern="0" spc="600" dirty="0" err="1">
                <a:solidFill>
                  <a:srgbClr val="234662"/>
                </a:solidFill>
                <a:latin typeface="Bebas Neue" panose="020B0606020202050201" pitchFamily="34" charset="0"/>
              </a:rPr>
              <a:t>FLISEr</a:t>
            </a:r>
            <a:r>
              <a:rPr lang="da-DK" sz="28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 - beboertilkøb</a:t>
            </a:r>
            <a:endParaRPr lang="da-DK" sz="28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6851CF19-1F42-90C6-2C1D-6A277ECFD06C}"/>
              </a:ext>
            </a:extLst>
          </p:cNvPr>
          <p:cNvGrpSpPr/>
          <p:nvPr/>
        </p:nvGrpSpPr>
        <p:grpSpPr>
          <a:xfrm>
            <a:off x="5880305" y="457730"/>
            <a:ext cx="4161637" cy="3153406"/>
            <a:chOff x="8028921" y="3709623"/>
            <a:chExt cx="4161637" cy="3153406"/>
          </a:xfrm>
        </p:grpSpPr>
        <p:sp>
          <p:nvSpPr>
            <p:cNvPr id="21" name="Kombinationstegning: figur 20">
              <a:extLst>
                <a:ext uri="{FF2B5EF4-FFF2-40B4-BE49-F238E27FC236}">
                  <a16:creationId xmlns:a16="http://schemas.microsoft.com/office/drawing/2014/main" id="{F3DE9326-2B22-D8CB-14A5-B5F171952D2E}"/>
                </a:ext>
              </a:extLst>
            </p:cNvPr>
            <p:cNvSpPr/>
            <p:nvPr/>
          </p:nvSpPr>
          <p:spPr>
            <a:xfrm>
              <a:off x="8138791" y="5852790"/>
              <a:ext cx="1420433" cy="71023"/>
            </a:xfrm>
            <a:custGeom>
              <a:avLst/>
              <a:gdLst>
                <a:gd name="csX0" fmla="*/ 0 w 2734323"/>
                <a:gd name="csY0" fmla="*/ 54027 h 89623"/>
                <a:gd name="csX1" fmla="*/ 328474 w 2734323"/>
                <a:gd name="csY1" fmla="*/ 761 h 89623"/>
                <a:gd name="csX2" fmla="*/ 648070 w 2734323"/>
                <a:gd name="csY2" fmla="*/ 89537 h 89623"/>
                <a:gd name="csX3" fmla="*/ 1056443 w 2734323"/>
                <a:gd name="csY3" fmla="*/ 18516 h 89623"/>
                <a:gd name="csX4" fmla="*/ 1411550 w 2734323"/>
                <a:gd name="csY4" fmla="*/ 89537 h 89623"/>
                <a:gd name="csX5" fmla="*/ 1695635 w 2734323"/>
                <a:gd name="csY5" fmla="*/ 18516 h 89623"/>
                <a:gd name="csX6" fmla="*/ 2050742 w 2734323"/>
                <a:gd name="csY6" fmla="*/ 80660 h 89623"/>
                <a:gd name="csX7" fmla="*/ 2352583 w 2734323"/>
                <a:gd name="csY7" fmla="*/ 18516 h 89623"/>
                <a:gd name="csX8" fmla="*/ 2734323 w 2734323"/>
                <a:gd name="csY8" fmla="*/ 89537 h 896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34323" h="89623">
                  <a:moveTo>
                    <a:pt x="0" y="54027"/>
                  </a:moveTo>
                  <a:cubicBezTo>
                    <a:pt x="110231" y="24435"/>
                    <a:pt x="220462" y="-5157"/>
                    <a:pt x="328474" y="761"/>
                  </a:cubicBezTo>
                  <a:cubicBezTo>
                    <a:pt x="436486" y="6679"/>
                    <a:pt x="526742" y="86578"/>
                    <a:pt x="648070" y="89537"/>
                  </a:cubicBezTo>
                  <a:cubicBezTo>
                    <a:pt x="769398" y="92496"/>
                    <a:pt x="929196" y="18516"/>
                    <a:pt x="1056443" y="18516"/>
                  </a:cubicBezTo>
                  <a:cubicBezTo>
                    <a:pt x="1183690" y="18516"/>
                    <a:pt x="1305018" y="89537"/>
                    <a:pt x="1411550" y="89537"/>
                  </a:cubicBezTo>
                  <a:cubicBezTo>
                    <a:pt x="1518082" y="89537"/>
                    <a:pt x="1589103" y="19995"/>
                    <a:pt x="1695635" y="18516"/>
                  </a:cubicBezTo>
                  <a:cubicBezTo>
                    <a:pt x="1802167" y="17037"/>
                    <a:pt x="1941251" y="80660"/>
                    <a:pt x="2050742" y="80660"/>
                  </a:cubicBezTo>
                  <a:cubicBezTo>
                    <a:pt x="2160233" y="80660"/>
                    <a:pt x="2238653" y="17037"/>
                    <a:pt x="2352583" y="18516"/>
                  </a:cubicBezTo>
                  <a:cubicBezTo>
                    <a:pt x="2466513" y="19995"/>
                    <a:pt x="2700292" y="62904"/>
                    <a:pt x="2734323" y="895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Grafik 22" descr="Fyrretræ kontur">
              <a:extLst>
                <a:ext uri="{FF2B5EF4-FFF2-40B4-BE49-F238E27FC236}">
                  <a16:creationId xmlns:a16="http://schemas.microsoft.com/office/drawing/2014/main" id="{DED3B471-9C71-DE43-8F1E-07B980B4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28921" y="4949085"/>
              <a:ext cx="1010239" cy="1010239"/>
            </a:xfrm>
            <a:prstGeom prst="rect">
              <a:avLst/>
            </a:prstGeom>
          </p:spPr>
        </p:pic>
        <p:pic>
          <p:nvPicPr>
            <p:cNvPr id="24" name="Grafik 23" descr="Solsikke kontur">
              <a:extLst>
                <a:ext uri="{FF2B5EF4-FFF2-40B4-BE49-F238E27FC236}">
                  <a16:creationId xmlns:a16="http://schemas.microsoft.com/office/drawing/2014/main" id="{7C8792E2-E61B-0A76-1ED4-D503307E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42794" y="5549111"/>
              <a:ext cx="354811" cy="354811"/>
            </a:xfrm>
            <a:prstGeom prst="rect">
              <a:avLst/>
            </a:prstGeom>
          </p:spPr>
        </p:pic>
        <p:pic>
          <p:nvPicPr>
            <p:cNvPr id="25" name="Billede 24" descr="Et billede, der indeholder bygning, vindue, skitse, hus&#10;&#10;AI-genereret indhold kan være ukorrekt.">
              <a:extLst>
                <a:ext uri="{FF2B5EF4-FFF2-40B4-BE49-F238E27FC236}">
                  <a16:creationId xmlns:a16="http://schemas.microsoft.com/office/drawing/2014/main" id="{99D258A5-C22B-AFAD-9725-7C3724710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330" y="3709623"/>
              <a:ext cx="3010228" cy="3153406"/>
            </a:xfrm>
            <a:prstGeom prst="rect">
              <a:avLst/>
            </a:prstGeom>
          </p:spPr>
        </p:pic>
      </p:grpSp>
      <p:sp>
        <p:nvSpPr>
          <p:cNvPr id="15" name="Tekstfelt 14">
            <a:extLst>
              <a:ext uri="{FF2B5EF4-FFF2-40B4-BE49-F238E27FC236}">
                <a16:creationId xmlns:a16="http://schemas.microsoft.com/office/drawing/2014/main" id="{B29F09D9-F005-9D3C-823D-E183E55E73F7}"/>
              </a:ext>
            </a:extLst>
          </p:cNvPr>
          <p:cNvSpPr txBox="1"/>
          <p:nvPr/>
        </p:nvSpPr>
        <p:spPr>
          <a:xfrm>
            <a:off x="870767" y="3516402"/>
            <a:ext cx="194075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10x20 cm Hvid</a:t>
            </a:r>
          </a:p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”New </a:t>
            </a:r>
            <a:r>
              <a:rPr lang="da-DK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Yorker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BACE7B72-8989-C696-673B-300F6309822E}"/>
              </a:ext>
            </a:extLst>
          </p:cNvPr>
          <p:cNvSpPr txBox="1"/>
          <p:nvPr/>
        </p:nvSpPr>
        <p:spPr>
          <a:xfrm>
            <a:off x="792537" y="4680342"/>
            <a:ext cx="208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Flisebort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7899EE63-7868-47CE-667C-E6A923A72B2D}"/>
              </a:ext>
            </a:extLst>
          </p:cNvPr>
          <p:cNvSpPr txBox="1"/>
          <p:nvPr/>
        </p:nvSpPr>
        <p:spPr>
          <a:xfrm>
            <a:off x="771308" y="1849767"/>
            <a:ext cx="208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Vægfliser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5E873EB-556B-7910-1F4F-A4A21D25BB22}"/>
              </a:ext>
            </a:extLst>
          </p:cNvPr>
          <p:cNvSpPr txBox="1"/>
          <p:nvPr/>
        </p:nvSpPr>
        <p:spPr>
          <a:xfrm>
            <a:off x="3290834" y="3490557"/>
            <a:ext cx="194075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10x20 cm Hvid</a:t>
            </a:r>
          </a:p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Rektangulære</a:t>
            </a:r>
          </a:p>
        </p:txBody>
      </p:sp>
      <p:pic>
        <p:nvPicPr>
          <p:cNvPr id="7" name="Billede 6" descr="Et billede, der indeholder Symmetri, mønster, Rektangel, kvadratisk&#10;&#10;AI-genereret indhold kan være ukorrekt.">
            <a:extLst>
              <a:ext uri="{FF2B5EF4-FFF2-40B4-BE49-F238E27FC236}">
                <a16:creationId xmlns:a16="http://schemas.microsoft.com/office/drawing/2014/main" id="{AFC7FB4C-6C5B-89FE-94DF-C74069CF6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67" y="2335078"/>
            <a:ext cx="1771350" cy="118215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E73CA15D-D848-D7CB-6893-EA45C7684FE8}"/>
              </a:ext>
            </a:extLst>
          </p:cNvPr>
          <p:cNvSpPr txBox="1"/>
          <p:nvPr/>
        </p:nvSpPr>
        <p:spPr>
          <a:xfrm>
            <a:off x="771307" y="5095162"/>
            <a:ext cx="479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Flisebort i samme farve som gulvet. Opsættes som trekantede fliser (opsat diagonalt)</a:t>
            </a:r>
          </a:p>
        </p:txBody>
      </p:sp>
      <p:pic>
        <p:nvPicPr>
          <p:cNvPr id="26" name="Billede 25" descr="Et billede, der indeholder Rektangel, linje/række, kvadratisk, whiteboard&#10;&#10;AI-genereret indhold kan være ukorrekt.">
            <a:extLst>
              <a:ext uri="{FF2B5EF4-FFF2-40B4-BE49-F238E27FC236}">
                <a16:creationId xmlns:a16="http://schemas.microsoft.com/office/drawing/2014/main" id="{7F50EC19-7E5A-8D34-FA33-95A3BCF999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834" y="2333407"/>
            <a:ext cx="1856808" cy="596429"/>
          </a:xfrm>
          <a:prstGeom prst="rect">
            <a:avLst/>
          </a:prstGeom>
        </p:spPr>
      </p:pic>
      <p:pic>
        <p:nvPicPr>
          <p:cNvPr id="27" name="Billede 26" descr="Et billede, der indeholder Rektangel, linje/række, kvadratisk, whiteboard&#10;&#10;AI-genereret indhold kan være ukorrekt.">
            <a:extLst>
              <a:ext uri="{FF2B5EF4-FFF2-40B4-BE49-F238E27FC236}">
                <a16:creationId xmlns:a16="http://schemas.microsoft.com/office/drawing/2014/main" id="{A98772F5-9D54-7FBB-EBEA-9CEA2B9C92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458"/>
          <a:stretch>
            <a:fillRect/>
          </a:stretch>
        </p:blipFill>
        <p:spPr>
          <a:xfrm>
            <a:off x="3290834" y="2929836"/>
            <a:ext cx="1856052" cy="563649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F6B5827B-079F-47DC-3BA5-9E462614C29C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7BA516EB-BB49-AFD7-FE48-BF96FBDC4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DE632881-03E0-5210-483F-A08BEA030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89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4F126-2063-2F0B-0FF3-16A2469D7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8544B404-1BE3-FC0B-8C8B-1353E2B0BFCE}"/>
              </a:ext>
            </a:extLst>
          </p:cNvPr>
          <p:cNvSpPr txBox="1"/>
          <p:nvPr/>
        </p:nvSpPr>
        <p:spPr>
          <a:xfrm>
            <a:off x="1766290" y="1084268"/>
            <a:ext cx="6821721" cy="539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8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REETABLERING AF PRIVATE HAVER</a:t>
            </a:r>
            <a:br>
              <a:rPr lang="da-DK" sz="28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da-DK" sz="28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Reetablering af haver: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Græs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etableres ved såning af frø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Nye </a:t>
            </a: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ligusterhække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med 30-50 cm høje hækplanter.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1,8 m højt </a:t>
            </a: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hegn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med 1 på 2 lodret beklædning i grønlig nuance.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Fliseterrasser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udføres med 400x400 mm betonfliser. </a:t>
            </a:r>
          </a:p>
          <a:p>
            <a:pPr>
              <a:spcAft>
                <a:spcPts val="1200"/>
              </a:spcAft>
            </a:pPr>
            <a:endParaRPr lang="da-DK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12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Godkendte råderetsarbejder reetableres: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Skure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Markiser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Overdækninger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Terrasser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4A3233DA-5DE0-9C33-CB09-F965FA62684D}"/>
              </a:ext>
            </a:extLst>
          </p:cNvPr>
          <p:cNvGrpSpPr/>
          <p:nvPr/>
        </p:nvGrpSpPr>
        <p:grpSpPr>
          <a:xfrm>
            <a:off x="6955593" y="3209294"/>
            <a:ext cx="4161637" cy="3153406"/>
            <a:chOff x="8028921" y="3709623"/>
            <a:chExt cx="4161637" cy="3153406"/>
          </a:xfrm>
        </p:grpSpPr>
        <p:sp>
          <p:nvSpPr>
            <p:cNvPr id="21" name="Kombinationstegning: figur 20">
              <a:extLst>
                <a:ext uri="{FF2B5EF4-FFF2-40B4-BE49-F238E27FC236}">
                  <a16:creationId xmlns:a16="http://schemas.microsoft.com/office/drawing/2014/main" id="{A96FE6E1-58F4-494A-721D-C0DBE233AE8C}"/>
                </a:ext>
              </a:extLst>
            </p:cNvPr>
            <p:cNvSpPr/>
            <p:nvPr/>
          </p:nvSpPr>
          <p:spPr>
            <a:xfrm>
              <a:off x="8138791" y="5852790"/>
              <a:ext cx="1420433" cy="71023"/>
            </a:xfrm>
            <a:custGeom>
              <a:avLst/>
              <a:gdLst>
                <a:gd name="csX0" fmla="*/ 0 w 2734323"/>
                <a:gd name="csY0" fmla="*/ 54027 h 89623"/>
                <a:gd name="csX1" fmla="*/ 328474 w 2734323"/>
                <a:gd name="csY1" fmla="*/ 761 h 89623"/>
                <a:gd name="csX2" fmla="*/ 648070 w 2734323"/>
                <a:gd name="csY2" fmla="*/ 89537 h 89623"/>
                <a:gd name="csX3" fmla="*/ 1056443 w 2734323"/>
                <a:gd name="csY3" fmla="*/ 18516 h 89623"/>
                <a:gd name="csX4" fmla="*/ 1411550 w 2734323"/>
                <a:gd name="csY4" fmla="*/ 89537 h 89623"/>
                <a:gd name="csX5" fmla="*/ 1695635 w 2734323"/>
                <a:gd name="csY5" fmla="*/ 18516 h 89623"/>
                <a:gd name="csX6" fmla="*/ 2050742 w 2734323"/>
                <a:gd name="csY6" fmla="*/ 80660 h 89623"/>
                <a:gd name="csX7" fmla="*/ 2352583 w 2734323"/>
                <a:gd name="csY7" fmla="*/ 18516 h 89623"/>
                <a:gd name="csX8" fmla="*/ 2734323 w 2734323"/>
                <a:gd name="csY8" fmla="*/ 89537 h 896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34323" h="89623">
                  <a:moveTo>
                    <a:pt x="0" y="54027"/>
                  </a:moveTo>
                  <a:cubicBezTo>
                    <a:pt x="110231" y="24435"/>
                    <a:pt x="220462" y="-5157"/>
                    <a:pt x="328474" y="761"/>
                  </a:cubicBezTo>
                  <a:cubicBezTo>
                    <a:pt x="436486" y="6679"/>
                    <a:pt x="526742" y="86578"/>
                    <a:pt x="648070" y="89537"/>
                  </a:cubicBezTo>
                  <a:cubicBezTo>
                    <a:pt x="769398" y="92496"/>
                    <a:pt x="929196" y="18516"/>
                    <a:pt x="1056443" y="18516"/>
                  </a:cubicBezTo>
                  <a:cubicBezTo>
                    <a:pt x="1183690" y="18516"/>
                    <a:pt x="1305018" y="89537"/>
                    <a:pt x="1411550" y="89537"/>
                  </a:cubicBezTo>
                  <a:cubicBezTo>
                    <a:pt x="1518082" y="89537"/>
                    <a:pt x="1589103" y="19995"/>
                    <a:pt x="1695635" y="18516"/>
                  </a:cubicBezTo>
                  <a:cubicBezTo>
                    <a:pt x="1802167" y="17037"/>
                    <a:pt x="1941251" y="80660"/>
                    <a:pt x="2050742" y="80660"/>
                  </a:cubicBezTo>
                  <a:cubicBezTo>
                    <a:pt x="2160233" y="80660"/>
                    <a:pt x="2238653" y="17037"/>
                    <a:pt x="2352583" y="18516"/>
                  </a:cubicBezTo>
                  <a:cubicBezTo>
                    <a:pt x="2466513" y="19995"/>
                    <a:pt x="2700292" y="62904"/>
                    <a:pt x="2734323" y="895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Grafik 22" descr="Fyrretræ kontur">
              <a:extLst>
                <a:ext uri="{FF2B5EF4-FFF2-40B4-BE49-F238E27FC236}">
                  <a16:creationId xmlns:a16="http://schemas.microsoft.com/office/drawing/2014/main" id="{EAA2493B-F2FD-4707-AADA-21D08974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28921" y="4949085"/>
              <a:ext cx="1010239" cy="1010239"/>
            </a:xfrm>
            <a:prstGeom prst="rect">
              <a:avLst/>
            </a:prstGeom>
          </p:spPr>
        </p:pic>
        <p:pic>
          <p:nvPicPr>
            <p:cNvPr id="24" name="Grafik 23" descr="Solsikke kontur">
              <a:extLst>
                <a:ext uri="{FF2B5EF4-FFF2-40B4-BE49-F238E27FC236}">
                  <a16:creationId xmlns:a16="http://schemas.microsoft.com/office/drawing/2014/main" id="{ED921D90-6613-3A5D-3BC4-4AB4FFBB3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42794" y="5549111"/>
              <a:ext cx="354811" cy="354811"/>
            </a:xfrm>
            <a:prstGeom prst="rect">
              <a:avLst/>
            </a:prstGeom>
          </p:spPr>
        </p:pic>
        <p:pic>
          <p:nvPicPr>
            <p:cNvPr id="25" name="Billede 24" descr="Et billede, der indeholder bygning, vindue, skitse, hus&#10;&#10;AI-genereret indhold kan være ukorrekt.">
              <a:extLst>
                <a:ext uri="{FF2B5EF4-FFF2-40B4-BE49-F238E27FC236}">
                  <a16:creationId xmlns:a16="http://schemas.microsoft.com/office/drawing/2014/main" id="{0F75B36D-8AE4-FFE6-F5D6-315F31AF4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330" y="3709623"/>
              <a:ext cx="3010228" cy="3153406"/>
            </a:xfrm>
            <a:prstGeom prst="rect">
              <a:avLst/>
            </a:prstGeom>
          </p:spPr>
        </p:pic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08A4377D-9B74-9567-92DC-AB7B3976D0B0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4" name="Billede 3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9E0473D3-33CC-3360-3D5A-B7549BF7E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9DE34B89-7D38-EF22-A1CE-F9F360159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64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36C5BD-43C8-C8B0-2505-83C4DEA6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AE0C1673-2F62-497F-4655-D9BA35750248}"/>
              </a:ext>
            </a:extLst>
          </p:cNvPr>
          <p:cNvSpPr txBox="1"/>
          <p:nvPr/>
        </p:nvSpPr>
        <p:spPr>
          <a:xfrm>
            <a:off x="1759800" y="1066350"/>
            <a:ext cx="6378992" cy="542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sz="28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Renovering af kloakker</a:t>
            </a:r>
            <a:br>
              <a:rPr lang="da-DK" sz="28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da-DK" sz="28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Hvorfor sætter  vi kloakarbejder i gang først?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Akut behov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Kloakkerne er nedslidte.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Økonomi: 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 er billigst at fastholde tilbuddet fra Peter Meyer. Jo længere tid vi udskyder gennemførelsen, jo højere bliver prisen.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anden entreprenør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Kloakarbejdet er udbudt for flere år siden, og der blev fundet en entreprenør: Der er ikke plads til, at Peter Meyer A/S og Helhedsplanens entreprenør kan arbejde samtidigt.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Genhusning: 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at minimere genhusningsperioden for beboerne.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Byggetempo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Kloakarbejderne gennemføres i et hurtigere tempo end helhedsplanens arbejder. Kloakarbejderne forventes at tage ca. </a:t>
            </a: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ét år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mens helhedsplanen strækker sig over ca. </a:t>
            </a: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fire år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E6A798A-6987-13ED-1B10-BE4F23931283}"/>
              </a:ext>
            </a:extLst>
          </p:cNvPr>
          <p:cNvSpPr txBox="1"/>
          <p:nvPr/>
        </p:nvSpPr>
        <p:spPr>
          <a:xfrm>
            <a:off x="8805302" y="5115685"/>
            <a:ext cx="3010228" cy="101566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udføres af anden entreprenør forud for helhedsplanen</a:t>
            </a:r>
            <a:endParaRPr lang="da-DK" sz="2000" dirty="0">
              <a:solidFill>
                <a:schemeClr val="bg1"/>
              </a:solidFill>
            </a:endParaRP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DD44E2FF-66C8-44AA-8D15-6A08E684C36E}"/>
              </a:ext>
            </a:extLst>
          </p:cNvPr>
          <p:cNvGrpSpPr/>
          <p:nvPr/>
        </p:nvGrpSpPr>
        <p:grpSpPr>
          <a:xfrm>
            <a:off x="7558481" y="1152654"/>
            <a:ext cx="4161637" cy="3153406"/>
            <a:chOff x="8028921" y="3709623"/>
            <a:chExt cx="4161637" cy="3153406"/>
          </a:xfrm>
        </p:grpSpPr>
        <p:sp>
          <p:nvSpPr>
            <p:cNvPr id="13" name="Kombinationstegning: figur 12">
              <a:extLst>
                <a:ext uri="{FF2B5EF4-FFF2-40B4-BE49-F238E27FC236}">
                  <a16:creationId xmlns:a16="http://schemas.microsoft.com/office/drawing/2014/main" id="{802AA90C-094F-09D5-926B-B51EAED901CF}"/>
                </a:ext>
              </a:extLst>
            </p:cNvPr>
            <p:cNvSpPr/>
            <p:nvPr/>
          </p:nvSpPr>
          <p:spPr>
            <a:xfrm>
              <a:off x="8138791" y="5852790"/>
              <a:ext cx="1420433" cy="71023"/>
            </a:xfrm>
            <a:custGeom>
              <a:avLst/>
              <a:gdLst>
                <a:gd name="csX0" fmla="*/ 0 w 2734323"/>
                <a:gd name="csY0" fmla="*/ 54027 h 89623"/>
                <a:gd name="csX1" fmla="*/ 328474 w 2734323"/>
                <a:gd name="csY1" fmla="*/ 761 h 89623"/>
                <a:gd name="csX2" fmla="*/ 648070 w 2734323"/>
                <a:gd name="csY2" fmla="*/ 89537 h 89623"/>
                <a:gd name="csX3" fmla="*/ 1056443 w 2734323"/>
                <a:gd name="csY3" fmla="*/ 18516 h 89623"/>
                <a:gd name="csX4" fmla="*/ 1411550 w 2734323"/>
                <a:gd name="csY4" fmla="*/ 89537 h 89623"/>
                <a:gd name="csX5" fmla="*/ 1695635 w 2734323"/>
                <a:gd name="csY5" fmla="*/ 18516 h 89623"/>
                <a:gd name="csX6" fmla="*/ 2050742 w 2734323"/>
                <a:gd name="csY6" fmla="*/ 80660 h 89623"/>
                <a:gd name="csX7" fmla="*/ 2352583 w 2734323"/>
                <a:gd name="csY7" fmla="*/ 18516 h 89623"/>
                <a:gd name="csX8" fmla="*/ 2734323 w 2734323"/>
                <a:gd name="csY8" fmla="*/ 89537 h 896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34323" h="89623">
                  <a:moveTo>
                    <a:pt x="0" y="54027"/>
                  </a:moveTo>
                  <a:cubicBezTo>
                    <a:pt x="110231" y="24435"/>
                    <a:pt x="220462" y="-5157"/>
                    <a:pt x="328474" y="761"/>
                  </a:cubicBezTo>
                  <a:cubicBezTo>
                    <a:pt x="436486" y="6679"/>
                    <a:pt x="526742" y="86578"/>
                    <a:pt x="648070" y="89537"/>
                  </a:cubicBezTo>
                  <a:cubicBezTo>
                    <a:pt x="769398" y="92496"/>
                    <a:pt x="929196" y="18516"/>
                    <a:pt x="1056443" y="18516"/>
                  </a:cubicBezTo>
                  <a:cubicBezTo>
                    <a:pt x="1183690" y="18516"/>
                    <a:pt x="1305018" y="89537"/>
                    <a:pt x="1411550" y="89537"/>
                  </a:cubicBezTo>
                  <a:cubicBezTo>
                    <a:pt x="1518082" y="89537"/>
                    <a:pt x="1589103" y="19995"/>
                    <a:pt x="1695635" y="18516"/>
                  </a:cubicBezTo>
                  <a:cubicBezTo>
                    <a:pt x="1802167" y="17037"/>
                    <a:pt x="1941251" y="80660"/>
                    <a:pt x="2050742" y="80660"/>
                  </a:cubicBezTo>
                  <a:cubicBezTo>
                    <a:pt x="2160233" y="80660"/>
                    <a:pt x="2238653" y="17037"/>
                    <a:pt x="2352583" y="18516"/>
                  </a:cubicBezTo>
                  <a:cubicBezTo>
                    <a:pt x="2466513" y="19995"/>
                    <a:pt x="2700292" y="62904"/>
                    <a:pt x="2734323" y="895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4" name="Grafik 13" descr="Fyrretræ kontur">
              <a:extLst>
                <a:ext uri="{FF2B5EF4-FFF2-40B4-BE49-F238E27FC236}">
                  <a16:creationId xmlns:a16="http://schemas.microsoft.com/office/drawing/2014/main" id="{A57E61F7-10C9-5F18-44CD-F53043572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28921" y="4949085"/>
              <a:ext cx="1010239" cy="1010239"/>
            </a:xfrm>
            <a:prstGeom prst="rect">
              <a:avLst/>
            </a:prstGeom>
          </p:spPr>
        </p:pic>
        <p:pic>
          <p:nvPicPr>
            <p:cNvPr id="15" name="Grafik 14" descr="Solsikke kontur">
              <a:extLst>
                <a:ext uri="{FF2B5EF4-FFF2-40B4-BE49-F238E27FC236}">
                  <a16:creationId xmlns:a16="http://schemas.microsoft.com/office/drawing/2014/main" id="{D228CBB9-CED4-E83C-8FF6-57E3494F0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42794" y="5549111"/>
              <a:ext cx="354811" cy="354811"/>
            </a:xfrm>
            <a:prstGeom prst="rect">
              <a:avLst/>
            </a:prstGeom>
          </p:spPr>
        </p:pic>
        <p:pic>
          <p:nvPicPr>
            <p:cNvPr id="16" name="Billede 15" descr="Et billede, der indeholder bygning, vindue, skitse, hus&#10;&#10;AI-genereret indhold kan være ukorrekt.">
              <a:extLst>
                <a:ext uri="{FF2B5EF4-FFF2-40B4-BE49-F238E27FC236}">
                  <a16:creationId xmlns:a16="http://schemas.microsoft.com/office/drawing/2014/main" id="{16C9891A-8950-9DF9-8923-47D599467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330" y="3709623"/>
              <a:ext cx="3010228" cy="3153406"/>
            </a:xfrm>
            <a:prstGeom prst="rect">
              <a:avLst/>
            </a:prstGeom>
          </p:spPr>
        </p:pic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AB9D1237-EFF1-89D0-2DEA-8F50665F0E8E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2BD89173-C1F9-FD8F-50F8-87590D6E1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0BBB415E-0A41-232D-AB8C-5F93FFEAC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20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DF8E9-BFD9-079B-234E-79B758A4B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A92C9530-ED5B-80B3-1476-1FCD75F98DC5}"/>
              </a:ext>
            </a:extLst>
          </p:cNvPr>
          <p:cNvSpPr txBox="1"/>
          <p:nvPr/>
        </p:nvSpPr>
        <p:spPr>
          <a:xfrm>
            <a:off x="1759800" y="1083768"/>
            <a:ext cx="6378991" cy="5688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sz="28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Renovering af kloakker</a:t>
            </a:r>
            <a:br>
              <a:rPr lang="da-DK" sz="28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da-DK" sz="2800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Registrering af kældre </a:t>
            </a:r>
          </a:p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Kloakentreprenøren og rådgiver laver specifikke aftaler</a:t>
            </a:r>
            <a:b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 dig om flytning af inventar i din kælder.</a:t>
            </a:r>
          </a:p>
          <a:p>
            <a:pPr>
              <a:spcAft>
                <a:spcPts val="600"/>
              </a:spcAft>
            </a:pPr>
            <a:r>
              <a:rPr lang="da-DK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Varsling: 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måneder før opstart</a:t>
            </a:r>
          </a:p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varslingen vil datoen for registrering samt datoen for arbejdets opstart fremgå.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a-DK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Miljøprøver</a:t>
            </a:r>
          </a:p>
          <a:p>
            <a:pPr>
              <a:spcAft>
                <a:spcPts val="600"/>
              </a:spcAft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 undersøger for sundhedsskadelige stoffer på gulvoverflader, inden kloakentreprenøren kan opstarte arbejdet.</a:t>
            </a:r>
          </a:p>
          <a:p>
            <a:pPr>
              <a:spcAft>
                <a:spcPts val="600"/>
              </a:spcAft>
            </a:pPr>
            <a:r>
              <a:rPr lang="da-DK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Varsling: </a:t>
            </a: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 uger før prøvetagning.</a:t>
            </a:r>
          </a:p>
          <a:p>
            <a:pPr>
              <a:spcAft>
                <a:spcPts val="600"/>
              </a:spcAft>
            </a:pPr>
            <a:endParaRPr lang="da-DK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endParaRPr lang="da-DK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A0879F3A-0326-F619-318A-6A355301FDEC}"/>
              </a:ext>
            </a:extLst>
          </p:cNvPr>
          <p:cNvGrpSpPr/>
          <p:nvPr/>
        </p:nvGrpSpPr>
        <p:grpSpPr>
          <a:xfrm>
            <a:off x="6631743" y="2351433"/>
            <a:ext cx="4161637" cy="3153406"/>
            <a:chOff x="8028921" y="3709623"/>
            <a:chExt cx="4161637" cy="3153406"/>
          </a:xfrm>
        </p:grpSpPr>
        <p:sp>
          <p:nvSpPr>
            <p:cNvPr id="12" name="Kombinationstegning: figur 11">
              <a:extLst>
                <a:ext uri="{FF2B5EF4-FFF2-40B4-BE49-F238E27FC236}">
                  <a16:creationId xmlns:a16="http://schemas.microsoft.com/office/drawing/2014/main" id="{51337EF6-34FD-7717-E256-CF9DD3CAF3F1}"/>
                </a:ext>
              </a:extLst>
            </p:cNvPr>
            <p:cNvSpPr/>
            <p:nvPr/>
          </p:nvSpPr>
          <p:spPr>
            <a:xfrm>
              <a:off x="8138791" y="5852790"/>
              <a:ext cx="1420433" cy="71023"/>
            </a:xfrm>
            <a:custGeom>
              <a:avLst/>
              <a:gdLst>
                <a:gd name="csX0" fmla="*/ 0 w 2734323"/>
                <a:gd name="csY0" fmla="*/ 54027 h 89623"/>
                <a:gd name="csX1" fmla="*/ 328474 w 2734323"/>
                <a:gd name="csY1" fmla="*/ 761 h 89623"/>
                <a:gd name="csX2" fmla="*/ 648070 w 2734323"/>
                <a:gd name="csY2" fmla="*/ 89537 h 89623"/>
                <a:gd name="csX3" fmla="*/ 1056443 w 2734323"/>
                <a:gd name="csY3" fmla="*/ 18516 h 89623"/>
                <a:gd name="csX4" fmla="*/ 1411550 w 2734323"/>
                <a:gd name="csY4" fmla="*/ 89537 h 89623"/>
                <a:gd name="csX5" fmla="*/ 1695635 w 2734323"/>
                <a:gd name="csY5" fmla="*/ 18516 h 89623"/>
                <a:gd name="csX6" fmla="*/ 2050742 w 2734323"/>
                <a:gd name="csY6" fmla="*/ 80660 h 89623"/>
                <a:gd name="csX7" fmla="*/ 2352583 w 2734323"/>
                <a:gd name="csY7" fmla="*/ 18516 h 89623"/>
                <a:gd name="csX8" fmla="*/ 2734323 w 2734323"/>
                <a:gd name="csY8" fmla="*/ 89537 h 896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34323" h="89623">
                  <a:moveTo>
                    <a:pt x="0" y="54027"/>
                  </a:moveTo>
                  <a:cubicBezTo>
                    <a:pt x="110231" y="24435"/>
                    <a:pt x="220462" y="-5157"/>
                    <a:pt x="328474" y="761"/>
                  </a:cubicBezTo>
                  <a:cubicBezTo>
                    <a:pt x="436486" y="6679"/>
                    <a:pt x="526742" y="86578"/>
                    <a:pt x="648070" y="89537"/>
                  </a:cubicBezTo>
                  <a:cubicBezTo>
                    <a:pt x="769398" y="92496"/>
                    <a:pt x="929196" y="18516"/>
                    <a:pt x="1056443" y="18516"/>
                  </a:cubicBezTo>
                  <a:cubicBezTo>
                    <a:pt x="1183690" y="18516"/>
                    <a:pt x="1305018" y="89537"/>
                    <a:pt x="1411550" y="89537"/>
                  </a:cubicBezTo>
                  <a:cubicBezTo>
                    <a:pt x="1518082" y="89537"/>
                    <a:pt x="1589103" y="19995"/>
                    <a:pt x="1695635" y="18516"/>
                  </a:cubicBezTo>
                  <a:cubicBezTo>
                    <a:pt x="1802167" y="17037"/>
                    <a:pt x="1941251" y="80660"/>
                    <a:pt x="2050742" y="80660"/>
                  </a:cubicBezTo>
                  <a:cubicBezTo>
                    <a:pt x="2160233" y="80660"/>
                    <a:pt x="2238653" y="17037"/>
                    <a:pt x="2352583" y="18516"/>
                  </a:cubicBezTo>
                  <a:cubicBezTo>
                    <a:pt x="2466513" y="19995"/>
                    <a:pt x="2700292" y="62904"/>
                    <a:pt x="2734323" y="895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3" name="Grafik 12" descr="Fyrretræ kontur">
              <a:extLst>
                <a:ext uri="{FF2B5EF4-FFF2-40B4-BE49-F238E27FC236}">
                  <a16:creationId xmlns:a16="http://schemas.microsoft.com/office/drawing/2014/main" id="{7E9E94E3-2DA1-B638-4995-CA6FAAF2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28921" y="4949085"/>
              <a:ext cx="1010239" cy="1010239"/>
            </a:xfrm>
            <a:prstGeom prst="rect">
              <a:avLst/>
            </a:prstGeom>
          </p:spPr>
        </p:pic>
        <p:pic>
          <p:nvPicPr>
            <p:cNvPr id="14" name="Grafik 13" descr="Solsikke kontur">
              <a:extLst>
                <a:ext uri="{FF2B5EF4-FFF2-40B4-BE49-F238E27FC236}">
                  <a16:creationId xmlns:a16="http://schemas.microsoft.com/office/drawing/2014/main" id="{9C173EEE-6E77-AF43-D73B-D7C4FD57B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42794" y="5549111"/>
              <a:ext cx="354811" cy="354811"/>
            </a:xfrm>
            <a:prstGeom prst="rect">
              <a:avLst/>
            </a:prstGeom>
          </p:spPr>
        </p:pic>
        <p:pic>
          <p:nvPicPr>
            <p:cNvPr id="15" name="Billede 14" descr="Et billede, der indeholder bygning, vindue, skitse, hus&#10;&#10;AI-genereret indhold kan være ukorrekt.">
              <a:extLst>
                <a:ext uri="{FF2B5EF4-FFF2-40B4-BE49-F238E27FC236}">
                  <a16:creationId xmlns:a16="http://schemas.microsoft.com/office/drawing/2014/main" id="{4D0DE9C9-D0B8-893F-C116-9A0A2D043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330" y="3709623"/>
              <a:ext cx="3010228" cy="3153406"/>
            </a:xfrm>
            <a:prstGeom prst="rect">
              <a:avLst/>
            </a:prstGeom>
          </p:spPr>
        </p:pic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78266CDF-CED9-C97D-E654-3C31C448803E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4" name="Billede 3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F76A3DAE-6B4C-B4B6-4D62-E393AF3A4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3EDA5640-F9A8-ED88-6F7D-C430BE3D0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174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29D84-6BF0-0DB9-7894-C6CDA7D45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EEC3D3A-75CE-6040-01FE-968FA12E5F00}"/>
              </a:ext>
            </a:extLst>
          </p:cNvPr>
          <p:cNvSpPr txBox="1"/>
          <p:nvPr/>
        </p:nvSpPr>
        <p:spPr>
          <a:xfrm>
            <a:off x="1746392" y="1089696"/>
            <a:ext cx="72487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Renovering af kloakker</a:t>
            </a:r>
            <a:br>
              <a:rPr lang="da-DK" sz="28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da-DK" b="1" u="sng" baseline="30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Efter </a:t>
            </a:r>
            <a:r>
              <a:rPr lang="da-DK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kloakarbejdet</a:t>
            </a: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Kloakentreprenøren afleverer gulvene med beton efter</a:t>
            </a:r>
            <a:b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endt arbejde. </a:t>
            </a:r>
          </a:p>
          <a:p>
            <a:endParaRPr lang="da-DK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reetablerer ikke evt. gulvklinker og malede overflader.</a:t>
            </a:r>
          </a:p>
        </p:txBody>
      </p:sp>
      <p:pic>
        <p:nvPicPr>
          <p:cNvPr id="4" name="Billede 3" descr="Et billede, der indeholder mur, indendørs, gips, badeværelse&#10;&#10;AI-genereret indhold kan være ukorrekt.">
            <a:extLst>
              <a:ext uri="{FF2B5EF4-FFF2-40B4-BE49-F238E27FC236}">
                <a16:creationId xmlns:a16="http://schemas.microsoft.com/office/drawing/2014/main" id="{290306E9-F62C-938A-9AF4-39687BCDD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/>
          <a:stretch>
            <a:fillRect/>
          </a:stretch>
        </p:blipFill>
        <p:spPr>
          <a:xfrm rot="5400000">
            <a:off x="1762314" y="3745606"/>
            <a:ext cx="2591110" cy="245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E10A03F8-D232-121A-5867-2EF39281E4B8}"/>
              </a:ext>
            </a:extLst>
          </p:cNvPr>
          <p:cNvGrpSpPr/>
          <p:nvPr/>
        </p:nvGrpSpPr>
        <p:grpSpPr>
          <a:xfrm>
            <a:off x="6679368" y="1852298"/>
            <a:ext cx="4161637" cy="3153406"/>
            <a:chOff x="8028921" y="3709623"/>
            <a:chExt cx="4161637" cy="3153406"/>
          </a:xfrm>
        </p:grpSpPr>
        <p:sp>
          <p:nvSpPr>
            <p:cNvPr id="15" name="Kombinationstegning: figur 14">
              <a:extLst>
                <a:ext uri="{FF2B5EF4-FFF2-40B4-BE49-F238E27FC236}">
                  <a16:creationId xmlns:a16="http://schemas.microsoft.com/office/drawing/2014/main" id="{428AA7F4-EC1C-8DD8-35C6-E67FD879E874}"/>
                </a:ext>
              </a:extLst>
            </p:cNvPr>
            <p:cNvSpPr/>
            <p:nvPr/>
          </p:nvSpPr>
          <p:spPr>
            <a:xfrm>
              <a:off x="8138791" y="5852790"/>
              <a:ext cx="1420433" cy="71023"/>
            </a:xfrm>
            <a:custGeom>
              <a:avLst/>
              <a:gdLst>
                <a:gd name="csX0" fmla="*/ 0 w 2734323"/>
                <a:gd name="csY0" fmla="*/ 54027 h 89623"/>
                <a:gd name="csX1" fmla="*/ 328474 w 2734323"/>
                <a:gd name="csY1" fmla="*/ 761 h 89623"/>
                <a:gd name="csX2" fmla="*/ 648070 w 2734323"/>
                <a:gd name="csY2" fmla="*/ 89537 h 89623"/>
                <a:gd name="csX3" fmla="*/ 1056443 w 2734323"/>
                <a:gd name="csY3" fmla="*/ 18516 h 89623"/>
                <a:gd name="csX4" fmla="*/ 1411550 w 2734323"/>
                <a:gd name="csY4" fmla="*/ 89537 h 89623"/>
                <a:gd name="csX5" fmla="*/ 1695635 w 2734323"/>
                <a:gd name="csY5" fmla="*/ 18516 h 89623"/>
                <a:gd name="csX6" fmla="*/ 2050742 w 2734323"/>
                <a:gd name="csY6" fmla="*/ 80660 h 89623"/>
                <a:gd name="csX7" fmla="*/ 2352583 w 2734323"/>
                <a:gd name="csY7" fmla="*/ 18516 h 89623"/>
                <a:gd name="csX8" fmla="*/ 2734323 w 2734323"/>
                <a:gd name="csY8" fmla="*/ 89537 h 896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734323" h="89623">
                  <a:moveTo>
                    <a:pt x="0" y="54027"/>
                  </a:moveTo>
                  <a:cubicBezTo>
                    <a:pt x="110231" y="24435"/>
                    <a:pt x="220462" y="-5157"/>
                    <a:pt x="328474" y="761"/>
                  </a:cubicBezTo>
                  <a:cubicBezTo>
                    <a:pt x="436486" y="6679"/>
                    <a:pt x="526742" y="86578"/>
                    <a:pt x="648070" y="89537"/>
                  </a:cubicBezTo>
                  <a:cubicBezTo>
                    <a:pt x="769398" y="92496"/>
                    <a:pt x="929196" y="18516"/>
                    <a:pt x="1056443" y="18516"/>
                  </a:cubicBezTo>
                  <a:cubicBezTo>
                    <a:pt x="1183690" y="18516"/>
                    <a:pt x="1305018" y="89537"/>
                    <a:pt x="1411550" y="89537"/>
                  </a:cubicBezTo>
                  <a:cubicBezTo>
                    <a:pt x="1518082" y="89537"/>
                    <a:pt x="1589103" y="19995"/>
                    <a:pt x="1695635" y="18516"/>
                  </a:cubicBezTo>
                  <a:cubicBezTo>
                    <a:pt x="1802167" y="17037"/>
                    <a:pt x="1941251" y="80660"/>
                    <a:pt x="2050742" y="80660"/>
                  </a:cubicBezTo>
                  <a:cubicBezTo>
                    <a:pt x="2160233" y="80660"/>
                    <a:pt x="2238653" y="17037"/>
                    <a:pt x="2352583" y="18516"/>
                  </a:cubicBezTo>
                  <a:cubicBezTo>
                    <a:pt x="2466513" y="19995"/>
                    <a:pt x="2700292" y="62904"/>
                    <a:pt x="2734323" y="8953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6" name="Grafik 15" descr="Fyrretræ kontur">
              <a:extLst>
                <a:ext uri="{FF2B5EF4-FFF2-40B4-BE49-F238E27FC236}">
                  <a16:creationId xmlns:a16="http://schemas.microsoft.com/office/drawing/2014/main" id="{AF123D96-0A89-DFC3-A2C3-CC7F0477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28921" y="4949085"/>
              <a:ext cx="1010239" cy="1010239"/>
            </a:xfrm>
            <a:prstGeom prst="rect">
              <a:avLst/>
            </a:prstGeom>
          </p:spPr>
        </p:pic>
        <p:pic>
          <p:nvPicPr>
            <p:cNvPr id="17" name="Grafik 16" descr="Solsikke kontur">
              <a:extLst>
                <a:ext uri="{FF2B5EF4-FFF2-40B4-BE49-F238E27FC236}">
                  <a16:creationId xmlns:a16="http://schemas.microsoft.com/office/drawing/2014/main" id="{C26B4073-8053-25BE-81DF-FAD0333F2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2794" y="5549111"/>
              <a:ext cx="354811" cy="354811"/>
            </a:xfrm>
            <a:prstGeom prst="rect">
              <a:avLst/>
            </a:prstGeom>
          </p:spPr>
        </p:pic>
        <p:pic>
          <p:nvPicPr>
            <p:cNvPr id="18" name="Billede 17" descr="Et billede, der indeholder bygning, vindue, skitse, hus&#10;&#10;AI-genereret indhold kan være ukorrekt.">
              <a:extLst>
                <a:ext uri="{FF2B5EF4-FFF2-40B4-BE49-F238E27FC236}">
                  <a16:creationId xmlns:a16="http://schemas.microsoft.com/office/drawing/2014/main" id="{74DE9CEE-9799-2489-AE7A-97F84E8D8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330" y="3709623"/>
              <a:ext cx="3010228" cy="3153406"/>
            </a:xfrm>
            <a:prstGeom prst="rect">
              <a:avLst/>
            </a:prstGeom>
          </p:spPr>
        </p:pic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4B5C6525-E34A-83E7-B6D3-0C8412549ECF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F03FDB64-39A8-6756-490E-40F1D472A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36A3F1C6-000E-3A23-A990-6CD5706A1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792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7C709B3-05ED-4734-9017-3B9275310C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728462-8178-4F21-974F-4B58E752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b="0" dirty="0">
                <a:latin typeface="Bebas Neue" panose="020B0606020202050201" pitchFamily="34" charset="0"/>
              </a:rPr>
              <a:t>Humlevænget</a:t>
            </a:r>
            <a:r>
              <a:rPr lang="da-DK" b="0" dirty="0">
                <a:latin typeface="Bebas Neue" panose="020B0606020202050201" pitchFamily="34" charset="0"/>
              </a:rPr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306B6A-92D5-4701-9394-D0343DC323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a-DK" dirty="0"/>
          </a:p>
          <a:p>
            <a:pPr>
              <a:buNone/>
            </a:pPr>
            <a:endParaRPr lang="da-DK" dirty="0"/>
          </a:p>
          <a:p>
            <a:pPr>
              <a:buNone/>
            </a:pPr>
            <a:endParaRPr lang="da-DK" dirty="0"/>
          </a:p>
          <a:p>
            <a:pPr>
              <a:buNone/>
            </a:pPr>
            <a:r>
              <a:rPr lang="da-DK" sz="4800" dirty="0"/>
              <a:t>Genhusning </a:t>
            </a:r>
          </a:p>
          <a:p>
            <a:pPr>
              <a:buNone/>
            </a:pPr>
            <a:endParaRPr lang="da-DK" dirty="0"/>
          </a:p>
          <a:p>
            <a:pPr>
              <a:buNone/>
            </a:pPr>
            <a:endParaRPr lang="da-DK" dirty="0"/>
          </a:p>
          <a:p>
            <a:pPr>
              <a:buNone/>
            </a:pPr>
            <a:endParaRPr lang="da-DK" dirty="0"/>
          </a:p>
          <a:p>
            <a:pPr>
              <a:buNone/>
            </a:pPr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E5061-1A8D-4808-8FA6-A80963AC05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999" y="1619998"/>
            <a:ext cx="7332001" cy="523800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9062B30-A9B2-6C89-B48D-7CF4917555E1}"/>
              </a:ext>
            </a:extLst>
          </p:cNvPr>
          <p:cNvSpPr txBox="1"/>
          <p:nvPr/>
        </p:nvSpPr>
        <p:spPr>
          <a:xfrm>
            <a:off x="9420225" y="276225"/>
            <a:ext cx="2533650" cy="857250"/>
          </a:xfrm>
          <a:prstGeom prst="rect">
            <a:avLst/>
          </a:prstGeom>
          <a:solidFill>
            <a:srgbClr val="F2E9E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A6D0650B-57D0-1833-A2AB-FF71D89B7796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05C4A88F-0ACE-6E04-FCB7-E773D7904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E3DF81C4-779D-32EB-4E01-494D8213E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4996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38A9386-1C0B-454D-84EE-B4AAECD2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" y="640080"/>
            <a:ext cx="6367183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dirty="0">
                <a:solidFill>
                  <a:srgbClr val="234662"/>
                </a:solidFill>
                <a:latin typeface="Bebas Neue" panose="020B0606020202050201" pitchFamily="34" charset="0"/>
              </a:rPr>
              <a:t>Hvem skal genhuses</a:t>
            </a:r>
            <a:r>
              <a:rPr lang="en-US" dirty="0">
                <a:solidFill>
                  <a:srgbClr val="234662"/>
                </a:solidFill>
                <a:latin typeface="Bebas Neue" panose="020B0606020202050201" pitchFamily="34" charset="0"/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FCB5D5C-1D39-4A42-99E5-E6702B7BE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70048"/>
            <a:ext cx="11256264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 beboere skal fortsat genhuses.</a:t>
            </a:r>
          </a:p>
          <a:p>
            <a:pPr>
              <a:lnSpc>
                <a:spcPct val="90000"/>
              </a:lnSpc>
              <a:buNone/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 beboere kan vælge mellem midlertidig og permanent genhusning.</a:t>
            </a:r>
          </a:p>
          <a:p>
            <a:pPr>
              <a:lnSpc>
                <a:spcPct val="90000"/>
              </a:lnSpc>
              <a:buNone/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Genhusningsperioden kan variere fra 6-11 måneder. 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8BBD48D1-2920-C0F3-3A58-3A3BA1FB6B63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781D6C12-8016-B794-34F8-46E81C2A8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C436A669-7366-6CCF-16DF-E970E0B30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0796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3C766-4740-42E8-B7BB-208E86AB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5" y="1134324"/>
            <a:ext cx="5251316" cy="1244600"/>
          </a:xfrm>
        </p:spPr>
        <p:txBody>
          <a:bodyPr>
            <a:normAutofit/>
          </a:bodyPr>
          <a:lstStyle/>
          <a:p>
            <a:r>
              <a:rPr lang="da-DK" dirty="0">
                <a:latin typeface="Bebas Neue" panose="020B0606020202050201" pitchFamily="34" charset="0"/>
              </a:rPr>
              <a:t>Genhusningsprocessen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6ACD0C4-EAFC-4113-9510-CF8DF2B89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05" y="2257240"/>
            <a:ext cx="7555450" cy="4416520"/>
          </a:xfrm>
        </p:spPr>
        <p:txBody>
          <a:bodyPr>
            <a:normAutofit/>
          </a:bodyPr>
          <a:lstStyle/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 får mulighed for at ændre deres tidligere genhusningsvalg.</a:t>
            </a:r>
          </a:p>
          <a:p>
            <a:pPr marL="0" indent="0">
              <a:buNone/>
            </a:pPr>
            <a:endParaRPr lang="da-DK" sz="2000" dirty="0"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Opdateret spørgeskema</a:t>
            </a: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Opdateret materiale </a:t>
            </a:r>
          </a:p>
        </p:txBody>
      </p:sp>
      <p:pic>
        <p:nvPicPr>
          <p:cNvPr id="5" name="Billede 4" descr="Et billede, der indeholder pil&#10;&#10;Automatisk genereret beskrivelse">
            <a:extLst>
              <a:ext uri="{FF2B5EF4-FFF2-40B4-BE49-F238E27FC236}">
                <a16:creationId xmlns:a16="http://schemas.microsoft.com/office/drawing/2014/main" id="{DB5EF14A-29FF-488E-80F4-F6573CC60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r="6239"/>
          <a:stretch/>
        </p:blipFill>
        <p:spPr>
          <a:xfrm>
            <a:off x="7933450" y="1562102"/>
            <a:ext cx="4091796" cy="4796856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741399DF-888A-B78D-8CDA-7DC47A514608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B9EF413B-ED10-8E89-4874-8966817A3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720368F5-9C7B-B35F-BA5D-2D198D5A9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70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800">
            <a:alpha val="5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8F6ED3-F398-DCEE-8A01-925243B74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CD30729E-77EB-58E3-DE53-5F9635EE6934}"/>
              </a:ext>
            </a:extLst>
          </p:cNvPr>
          <p:cNvSpPr txBox="1"/>
          <p:nvPr/>
        </p:nvSpPr>
        <p:spPr>
          <a:xfrm>
            <a:off x="1736415" y="1074197"/>
            <a:ext cx="8783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INTRODUKTION TIL HELHEDSPLANEN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C924208-591A-3E23-4847-3B0C06A149B1}"/>
              </a:ext>
            </a:extLst>
          </p:cNvPr>
          <p:cNvSpPr txBox="1"/>
          <p:nvPr/>
        </p:nvSpPr>
        <p:spPr>
          <a:xfrm>
            <a:off x="1713047" y="1855430"/>
            <a:ext cx="8816080" cy="326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Anlægsbudgettet er efter udbuddet steget til kr. 527 mio. kr., hvortil Landsbyggefonden yder støtte til ca. 260 mio. kr.</a:t>
            </a:r>
          </a:p>
          <a:p>
            <a:pPr>
              <a:lnSpc>
                <a:spcPct val="150000"/>
              </a:lnSpc>
            </a:pPr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Ændringen medfører, at den vedtagne gennemsnitlige lejestigning på 20,01 %, som blev vedtaget ved Skema A-afstemningen, ændres til 36,86 %.</a:t>
            </a:r>
          </a:p>
          <a:p>
            <a:pPr>
              <a:lnSpc>
                <a:spcPct val="150000"/>
              </a:lnSpc>
            </a:pPr>
            <a:endParaRPr lang="da-DK" sz="2000" dirty="0">
              <a:solidFill>
                <a:srgbClr val="2346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da-DK" sz="2000" dirty="0">
              <a:solidFill>
                <a:srgbClr val="23466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03A88D1C-5606-1113-4A76-6C8088E22BC1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8" name="Billede 7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FD7F7110-7D1D-BD81-9FA9-416018DCE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233EEA25-9F63-F03D-F4C7-F62EC2B84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4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691" y="1093842"/>
            <a:ext cx="10515600" cy="1325563"/>
          </a:xfrm>
        </p:spPr>
        <p:txBody>
          <a:bodyPr/>
          <a:lstStyle/>
          <a:p>
            <a:r>
              <a:rPr lang="da-DK" dirty="0">
                <a:latin typeface="Bebas Neue" panose="020B0606020202050201" pitchFamily="34" charset="0"/>
              </a:rPr>
              <a:t>Har du brug for en personlig samtale?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2805" y="2662328"/>
            <a:ext cx="10515600" cy="2612971"/>
          </a:xfrm>
        </p:spPr>
        <p:txBody>
          <a:bodyPr/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spørgeskemaet kan du krydse af, hvis du har behov for en samtale med en genhusningskonsulent.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Samtalen vil foregå telefonisk.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Genhusningsteamet sørger for at indkalde dig til samtalen.</a:t>
            </a:r>
            <a:endParaRPr lang="da-DK" sz="2000" dirty="0">
              <a:solidFill>
                <a:srgbClr val="006A8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endParaRPr lang="da-DK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83D843F-CBD9-7A4E-857A-516CA39B5E4B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E01376F6-2E45-CD3D-2BEE-D18535CA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5834A5E5-8605-A310-6030-21FE99EAC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4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331E9F2-8BBF-4094-8F45-1F77BF8A8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38250"/>
            <a:ext cx="12192000" cy="5619750"/>
          </a:xfrm>
          <a:solidFill>
            <a:srgbClr val="D86435">
              <a:alpha val="91000"/>
            </a:srgbClr>
          </a:solidFill>
        </p:spPr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sz="18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da-DK" dirty="0"/>
          </a:p>
          <a:p>
            <a:endParaRPr lang="da-DK" dirty="0"/>
          </a:p>
          <a:p>
            <a:pPr>
              <a:buNone/>
            </a:pPr>
            <a:r>
              <a:rPr lang="da-DK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Kort om midlertidig genhusning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FB0FADD-D598-49E8-99E9-94A025CFF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09" y="2020862"/>
            <a:ext cx="5624069" cy="446890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043E72DE-5DE2-8375-254E-23955FC7C79E}"/>
              </a:ext>
            </a:extLst>
          </p:cNvPr>
          <p:cNvSpPr txBox="1"/>
          <p:nvPr/>
        </p:nvSpPr>
        <p:spPr>
          <a:xfrm>
            <a:off x="9734550" y="295275"/>
            <a:ext cx="2314575" cy="742950"/>
          </a:xfrm>
          <a:prstGeom prst="rect">
            <a:avLst/>
          </a:prstGeom>
          <a:solidFill>
            <a:srgbClr val="F2E9E2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8B8B0159-843E-6FF8-D2FC-786224315AD0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35AD75BD-605D-ABDD-AAD2-D77E279A2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4E9A11F3-F6F3-AE40-CB85-837C93282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902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Pladsholder til indhold 1">
            <a:extLst>
              <a:ext uri="{FF2B5EF4-FFF2-40B4-BE49-F238E27FC236}">
                <a16:creationId xmlns:a16="http://schemas.microsoft.com/office/drawing/2014/main" id="{6D26165D-A301-45C0-9218-A678208CC5B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8FD3208-22C8-4997-A00A-5BD9B437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0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kern="1200" dirty="0">
                <a:solidFill>
                  <a:schemeClr val="accent1"/>
                </a:solidFill>
                <a:latin typeface="Bebas Neue" panose="020B0606020202050201" pitchFamily="34" charset="0"/>
              </a:rPr>
              <a:t>Midlertidig genhusning - hvor? 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6A5C01-C8D9-05AE-715B-4672B5B6B796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3" name="Billede 2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0E0E7D57-54C3-E6E0-D6E4-1542248CD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DD252EB7-2A8D-3ED5-8C5D-C6E5F5BB0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9865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dsholder til indhold 1">
            <a:extLst>
              <a:ext uri="{FF2B5EF4-FFF2-40B4-BE49-F238E27FC236}">
                <a16:creationId xmlns:a16="http://schemas.microsoft.com/office/drawing/2014/main" id="{BD241A55-999F-4913-A074-203C283C2D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63867"/>
              </p:ext>
            </p:extLst>
          </p:nvPr>
        </p:nvGraphicFramePr>
        <p:xfrm>
          <a:off x="431800" y="1619250"/>
          <a:ext cx="11218863" cy="468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pe 2">
            <a:extLst>
              <a:ext uri="{FF2B5EF4-FFF2-40B4-BE49-F238E27FC236}">
                <a16:creationId xmlns:a16="http://schemas.microsoft.com/office/drawing/2014/main" id="{F4C5974F-065C-7A4F-49DD-AC42ADC67242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78D62878-8F42-D718-1FEC-A3F3C21A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5B607E23-34CD-3F56-7B4F-50D2299DF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itel 3">
            <a:extLst>
              <a:ext uri="{FF2B5EF4-FFF2-40B4-BE49-F238E27FC236}">
                <a16:creationId xmlns:a16="http://schemas.microsoft.com/office/drawing/2014/main" id="{9A9AA76A-0BB4-BF8E-A7D1-8D140C9A373F}"/>
              </a:ext>
            </a:extLst>
          </p:cNvPr>
          <p:cNvSpPr txBox="1">
            <a:spLocks/>
          </p:cNvSpPr>
          <p:nvPr/>
        </p:nvSpPr>
        <p:spPr>
          <a:xfrm>
            <a:off x="838200" y="50320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accent1"/>
                </a:solidFill>
                <a:latin typeface="Bebas Neue" panose="020B0606020202050201" pitchFamily="34" charset="0"/>
              </a:rPr>
              <a:t>Midlertidig genhusning – hvor længe? </a:t>
            </a:r>
          </a:p>
        </p:txBody>
      </p:sp>
    </p:spTree>
    <p:extLst>
      <p:ext uri="{BB962C8B-B14F-4D97-AF65-F5344CB8AC3E}">
        <p14:creationId xmlns:p14="http://schemas.microsoft.com/office/powerpoint/2010/main" val="4067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969D13-6099-4C15-AE0D-9F732A3BA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dirty="0"/>
              <a:t>Hvis du selv finder en midlertidig genhusningsbolig (f.eks. sommerhus), har du ret til:</a:t>
            </a:r>
          </a:p>
          <a:p>
            <a:endParaRPr lang="da-DK" sz="2800" dirty="0"/>
          </a:p>
          <a:p>
            <a:pPr marL="361950" indent="-361950"/>
            <a:r>
              <a:rPr lang="da-DK" sz="2800" dirty="0"/>
              <a:t>Frigørelse for huslejeforpligtigelsen i genhusningsperioden</a:t>
            </a:r>
          </a:p>
          <a:p>
            <a:pPr marL="361950" indent="-361950">
              <a:spcBef>
                <a:spcPts val="1800"/>
              </a:spcBef>
              <a:spcAft>
                <a:spcPts val="1800"/>
              </a:spcAft>
            </a:pPr>
            <a:r>
              <a:rPr lang="da-DK" sz="2800" dirty="0"/>
              <a:t>Udbetaling af flyttegodtgørelse / flyttehjælp</a:t>
            </a:r>
          </a:p>
          <a:p>
            <a:pPr marL="361950" indent="-361950"/>
            <a:r>
              <a:rPr lang="da-DK" sz="2800" dirty="0"/>
              <a:t>NB! Du skal selv afholde udgiften til opbevaring af inventar.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D429AEDC-8B3F-7AA2-9F57-159024A4CDFE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221D77D7-8D3B-E023-5852-0B2D5CF97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3127B9C8-499F-40BF-131C-A279A9FE8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itel 3">
            <a:extLst>
              <a:ext uri="{FF2B5EF4-FFF2-40B4-BE49-F238E27FC236}">
                <a16:creationId xmlns:a16="http://schemas.microsoft.com/office/drawing/2014/main" id="{F4306AA6-3EFD-5B33-D7A8-8B4076ED1552}"/>
              </a:ext>
            </a:extLst>
          </p:cNvPr>
          <p:cNvSpPr txBox="1">
            <a:spLocks/>
          </p:cNvSpPr>
          <p:nvPr/>
        </p:nvSpPr>
        <p:spPr>
          <a:xfrm>
            <a:off x="838200" y="50320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accent1"/>
                </a:solidFill>
                <a:latin typeface="Bebas Neue" panose="020B0606020202050201" pitchFamily="34" charset="0"/>
              </a:rPr>
              <a:t>Genhuser sig selv midlertidigt </a:t>
            </a:r>
          </a:p>
        </p:txBody>
      </p:sp>
    </p:spTree>
    <p:extLst>
      <p:ext uri="{BB962C8B-B14F-4D97-AF65-F5344CB8AC3E}">
        <p14:creationId xmlns:p14="http://schemas.microsoft.com/office/powerpoint/2010/main" val="263548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331E9F2-8BBF-4094-8F45-1F77BF8A8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38250"/>
            <a:ext cx="12192000" cy="5619750"/>
          </a:xfrm>
        </p:spPr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r>
              <a:rPr lang="da-DK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Kort om permanent genhusning</a:t>
            </a:r>
          </a:p>
        </p:txBody>
      </p:sp>
      <p:pic>
        <p:nvPicPr>
          <p:cNvPr id="5" name="Billede 4" descr="Et billede, der indeholder indendørs, person&#10;&#10;Automatisk genereret beskrivelse">
            <a:extLst>
              <a:ext uri="{FF2B5EF4-FFF2-40B4-BE49-F238E27FC236}">
                <a16:creationId xmlns:a16="http://schemas.microsoft.com/office/drawing/2014/main" id="{EFBBD78E-EF80-43DC-9579-881C8AF03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47" y="2431522"/>
            <a:ext cx="5247498" cy="349833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7E54740-02ED-6C21-1C0F-19FCB814458C}"/>
              </a:ext>
            </a:extLst>
          </p:cNvPr>
          <p:cNvSpPr txBox="1"/>
          <p:nvPr/>
        </p:nvSpPr>
        <p:spPr>
          <a:xfrm>
            <a:off x="9791700" y="285750"/>
            <a:ext cx="2266950" cy="762000"/>
          </a:xfrm>
          <a:prstGeom prst="rect">
            <a:avLst/>
          </a:prstGeom>
          <a:solidFill>
            <a:srgbClr val="F2E9E2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43047D9-5F04-32C7-8FD6-E1CB95170D79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7" name="Billede 6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5B2602B2-6536-FC5C-15E9-05EA83036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D9CE9133-E866-3210-B0A1-B0DD26741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2605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dsholder til indhold 1">
            <a:extLst>
              <a:ext uri="{FF2B5EF4-FFF2-40B4-BE49-F238E27FC236}">
                <a16:creationId xmlns:a16="http://schemas.microsoft.com/office/drawing/2014/main" id="{522C2614-64A1-497D-BDCA-D83E1B0FE5F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379566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pe 1">
            <a:extLst>
              <a:ext uri="{FF2B5EF4-FFF2-40B4-BE49-F238E27FC236}">
                <a16:creationId xmlns:a16="http://schemas.microsoft.com/office/drawing/2014/main" id="{4A57C082-1135-BD71-0435-CED1F0D33FD9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3" name="Billede 2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513F8543-1CF0-2AD0-070F-387F45D86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25B059DE-3032-4ECD-5FAA-AA7335635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9D62F8A5-FF8A-6C12-BFEC-E1455074C9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rgbClr val="234662"/>
                </a:solidFill>
                <a:latin typeface="Bebas Neue" panose="020B0606020202050201" pitchFamily="34" charset="0"/>
              </a:rPr>
              <a:t>Permanent Genhusning – hvor?</a:t>
            </a:r>
          </a:p>
        </p:txBody>
      </p:sp>
    </p:spTree>
    <p:extLst>
      <p:ext uri="{BB962C8B-B14F-4D97-AF65-F5344CB8AC3E}">
        <p14:creationId xmlns:p14="http://schemas.microsoft.com/office/powerpoint/2010/main" val="1494557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18D4C-3DB3-4F58-B391-A1D9C108C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234662"/>
                </a:solidFill>
                <a:latin typeface="Bebas Neue" panose="020B0606020202050201" pitchFamily="34" charset="0"/>
              </a:rPr>
              <a:t>Permanent Genhusning - boligtilbud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D99E1A-9D31-471D-A728-DAE0F61A9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620000"/>
            <a:ext cx="11218663" cy="4297721"/>
          </a:xfrm>
        </p:spPr>
        <p:txBody>
          <a:bodyPr/>
          <a:lstStyle/>
          <a:p>
            <a:pPr marL="447675" indent="0">
              <a:buNone/>
              <a:tabLst>
                <a:tab pos="447675" algn="l"/>
              </a:tabLst>
            </a:pPr>
            <a:r>
              <a:rPr lang="da-DK" sz="2400" dirty="0"/>
              <a:t>Du kan få op til 3 tilbud om permanent genhusning. </a:t>
            </a:r>
          </a:p>
          <a:p>
            <a:pPr marL="447675" indent="0">
              <a:buNone/>
              <a:tabLst>
                <a:tab pos="447675" algn="l"/>
              </a:tabLst>
            </a:pPr>
            <a:endParaRPr lang="da-DK" sz="2400" dirty="0"/>
          </a:p>
          <a:p>
            <a:pPr marL="447675" indent="0">
              <a:buNone/>
              <a:tabLst>
                <a:tab pos="447675" algn="l"/>
              </a:tabLst>
            </a:pPr>
            <a:r>
              <a:rPr lang="da-DK" sz="2400" dirty="0"/>
              <a:t>Takker du nej til de to første tilbud, vil du blive bedt om at vælge imellem fortsat at blive permanent genhuset eller at blive midlertidigt genhuset.</a:t>
            </a:r>
          </a:p>
          <a:p>
            <a:pPr marL="447675" indent="0">
              <a:buNone/>
              <a:tabLst>
                <a:tab pos="447675" algn="l"/>
              </a:tabLst>
            </a:pPr>
            <a:endParaRPr lang="da-DK" sz="2400" dirty="0"/>
          </a:p>
          <a:p>
            <a:pPr marL="447675" indent="0">
              <a:buNone/>
              <a:tabLst>
                <a:tab pos="447675" algn="l"/>
              </a:tabLst>
            </a:pPr>
            <a:r>
              <a:rPr lang="da-DK" sz="2400" dirty="0"/>
              <a:t>Vælger du fortsat permanent genhusning, vil du modtage en opsigelse af dit lejemål med 3 måneders varsel samt et tilbud om en vilkårlig permanent bolig, der opfylder de lovmæssige krav til en genhusningsbolig. </a:t>
            </a:r>
          </a:p>
          <a:p>
            <a:endParaRPr lang="da-DK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0CA2AFE9-8DD1-C278-3F4F-D59A6AB24FBE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4F4DF534-6AB4-E704-A896-76DB78230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26792B35-3CB4-514D-0E6C-36550BE34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479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14B521-F4A1-49FA-A753-D36BA9359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164" y="2515155"/>
            <a:ext cx="6586489" cy="3785419"/>
          </a:xfrm>
        </p:spPr>
        <p:txBody>
          <a:bodyPr>
            <a:normAutofit/>
          </a:bodyPr>
          <a:lstStyle/>
          <a:p>
            <a:r>
              <a:rPr lang="da-DK" sz="2800" dirty="0"/>
              <a:t>Tildeling af permanente genhusningsboliger sker på baggrund af genhusningsønsker.</a:t>
            </a:r>
          </a:p>
          <a:p>
            <a:endParaRPr lang="da-DK" sz="2800" dirty="0"/>
          </a:p>
          <a:p>
            <a:r>
              <a:rPr lang="da-DK" sz="2800" dirty="0"/>
              <a:t>Hvis 2 beboere ønsker den samme bolig, tildeles boligen efter bo-anciennitet.</a:t>
            </a:r>
          </a:p>
          <a:p>
            <a:endParaRPr lang="da-DK" sz="2400" dirty="0"/>
          </a:p>
          <a:p>
            <a:endParaRPr lang="da-DK" sz="20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A55133B-8A92-46F5-9983-A6F258022F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r="19473" b="-1"/>
          <a:stretch/>
        </p:blipFill>
        <p:spPr>
          <a:xfrm>
            <a:off x="1038225" y="1985327"/>
            <a:ext cx="2803971" cy="4148272"/>
          </a:xfrm>
          <a:prstGeom prst="rect">
            <a:avLst/>
          </a:prstGeom>
          <a:effectLst/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300462DF-58B7-7D55-F7DD-F9AC17275978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B5F5C3A6-0D2C-FB85-BD8E-656A5AAA6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1624488C-B1FE-77EB-E7AB-902FC6386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1345CC95-FD2A-BD06-ED69-AC7F6711530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rgbClr val="234662"/>
                </a:solidFill>
                <a:latin typeface="Bebas Neue" panose="020B0606020202050201" pitchFamily="34" charset="0"/>
              </a:rPr>
              <a:t>Permanent Genhusning – tildeling af bolig</a:t>
            </a:r>
          </a:p>
        </p:txBody>
      </p:sp>
    </p:spTree>
    <p:extLst>
      <p:ext uri="{BB962C8B-B14F-4D97-AF65-F5344CB8AC3E}">
        <p14:creationId xmlns:p14="http://schemas.microsoft.com/office/powerpoint/2010/main" val="17693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331E9F2-8BBF-4094-8F45-1F77BF8A8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38250"/>
            <a:ext cx="12192000" cy="5619750"/>
          </a:xfrm>
        </p:spPr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     </a:t>
            </a:r>
            <a:r>
              <a:rPr lang="da-DK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Kort om </a:t>
            </a:r>
            <a:r>
              <a:rPr lang="da-DK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flytning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FB94235-844D-4898-B7E3-D2CA2223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2547937"/>
            <a:ext cx="5191125" cy="3464831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D26B1FA-78C0-2DE5-BF64-607DD0F70C54}"/>
              </a:ext>
            </a:extLst>
          </p:cNvPr>
          <p:cNvSpPr txBox="1"/>
          <p:nvPr/>
        </p:nvSpPr>
        <p:spPr>
          <a:xfrm>
            <a:off x="9458325" y="180975"/>
            <a:ext cx="2457450" cy="876300"/>
          </a:xfrm>
          <a:prstGeom prst="rect">
            <a:avLst/>
          </a:prstGeom>
          <a:solidFill>
            <a:srgbClr val="F2E9E2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CB3AFCD6-4B78-7DAA-2CEC-FBBE85035A86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6" name="Billede 5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60CF77CA-072F-066A-7E21-B8E0EA2EF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597D3633-4DCA-A9E7-F082-879D1CC4D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558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1FE25-CDC8-71CA-C318-2E85B4085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CE01009-0296-D4A3-E96D-08CB10623FE0}"/>
              </a:ext>
            </a:extLst>
          </p:cNvPr>
          <p:cNvSpPr txBox="1"/>
          <p:nvPr/>
        </p:nvSpPr>
        <p:spPr>
          <a:xfrm>
            <a:off x="1745940" y="1074197"/>
            <a:ext cx="9324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kern="0" spc="600" dirty="0">
                <a:solidFill>
                  <a:srgbClr val="234662"/>
                </a:solidFill>
                <a:latin typeface="Bebas Neue" panose="020B0606020202050201" pitchFamily="34" charset="0"/>
              </a:rPr>
              <a:t>Hvad indeholder HELHEDSPLANEN?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41C9264E-C84D-2A0D-6785-BAEA5877D60A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7" name="Billede 6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1899E8EB-25EA-E51B-D025-ED2EEA51A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EAF33B11-B5AC-CFB0-5213-93712CB50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4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A5489-DA77-4350-B6C2-8BE676E32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337980"/>
            <a:ext cx="7418285" cy="1325563"/>
          </a:xfrm>
        </p:spPr>
        <p:txBody>
          <a:bodyPr/>
          <a:lstStyle/>
          <a:p>
            <a:r>
              <a:rPr lang="da-DK" dirty="0">
                <a:solidFill>
                  <a:srgbClr val="234662"/>
                </a:solidFill>
                <a:latin typeface="Bebas Neue" panose="020B0606020202050201" pitchFamily="34" charset="0"/>
              </a:rPr>
              <a:t>Flytning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D58714-01A5-4FEC-93D0-3EBAE9882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16" y="1663543"/>
            <a:ext cx="11218663" cy="4680000"/>
          </a:xfrm>
        </p:spPr>
        <p:txBody>
          <a:bodyPr/>
          <a:lstStyle/>
          <a:p>
            <a:pPr lvl="3" indent="-257175"/>
            <a:r>
              <a:rPr lang="da-DK" sz="25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Hvis du flytter selv, får du godtgørelse til dækning af dine flytteudgifter</a:t>
            </a:r>
          </a:p>
          <a:p>
            <a:pPr lvl="3" indent="-257175">
              <a:buFont typeface="Arial" panose="020B0604020202020204" pitchFamily="34" charset="0"/>
              <a:buChar char="•"/>
            </a:pPr>
            <a:endParaRPr lang="da-DK" sz="1000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3" indent="-257175"/>
            <a:r>
              <a:rPr lang="da-DK" sz="25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Ved midlertidig genhusning udbetales godtgørelse både ved udflytning og tilbageflytning. </a:t>
            </a:r>
          </a:p>
          <a:p>
            <a:pPr lvl="3" indent="-257175"/>
            <a:endParaRPr lang="da-DK" sz="2500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3" indent="-257175"/>
            <a:r>
              <a:rPr lang="da-DK" sz="25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 kan vælge at flytte med flyttefirma. </a:t>
            </a:r>
          </a:p>
          <a:p>
            <a:pPr lvl="3" indent="-257175">
              <a:buNone/>
            </a:pPr>
            <a:endParaRPr lang="da-DK" sz="2500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3" indent="-257175"/>
            <a:r>
              <a:rPr lang="da-DK" sz="25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 laves en vurdering af, om der er </a:t>
            </a:r>
            <a:r>
              <a:rPr lang="da-DK" sz="24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særlige behov, som udløser en flytning på særlige vilkår.</a:t>
            </a:r>
            <a:endParaRPr lang="da-DK" sz="2500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3"/>
            <a:endParaRPr lang="da-DK" sz="2500" dirty="0">
              <a:solidFill>
                <a:schemeClr val="accent2"/>
              </a:solidFill>
            </a:endParaRPr>
          </a:p>
          <a:p>
            <a:pPr lvl="3"/>
            <a:endParaRPr lang="da-DK" sz="2500" dirty="0">
              <a:solidFill>
                <a:schemeClr val="accent2"/>
              </a:solidFill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8E35EC6D-3B1F-9A02-3FF8-D8B163F9C655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FFB5E901-58D8-1BC1-4086-614ED47C8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2E2A6F33-E6C2-58A6-AB4F-08E69B19F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80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9875" y="331436"/>
            <a:ext cx="10515600" cy="1325563"/>
          </a:xfrm>
        </p:spPr>
        <p:txBody>
          <a:bodyPr/>
          <a:lstStyle/>
          <a:p>
            <a:r>
              <a:rPr lang="da-DK" dirty="0">
                <a:solidFill>
                  <a:srgbClr val="234662"/>
                </a:solidFill>
                <a:latin typeface="Bebas Neue" panose="020B0606020202050201" pitchFamily="34" charset="0"/>
              </a:rPr>
              <a:t>Kontaktoplysninger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514125" y="1226688"/>
            <a:ext cx="10382026" cy="4351338"/>
          </a:xfrm>
        </p:spPr>
        <p:txBody>
          <a:bodyPr>
            <a:normAutofit lnSpcReduction="10000"/>
          </a:bodyPr>
          <a:lstStyle/>
          <a:p>
            <a:endParaRPr lang="da-DK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Har du </a:t>
            </a:r>
            <a:r>
              <a:rPr lang="da-DK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spørgsmål om genhusning</a:t>
            </a:r>
            <a:r>
              <a:rPr lang="da-DK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som du ikke har fået besvaret, kan du altid kontakte genhusningsteamet på:</a:t>
            </a:r>
          </a:p>
          <a:p>
            <a:pPr marL="0" indent="0">
              <a:buNone/>
            </a:pPr>
            <a:endParaRPr lang="da-DK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Tlf.: 33 63 13 43</a:t>
            </a:r>
          </a:p>
          <a:p>
            <a:r>
              <a:rPr lang="da-DK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Mandag kl. 12.00 - 13.30.</a:t>
            </a:r>
          </a:p>
          <a:p>
            <a:r>
              <a:rPr lang="da-DK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Tirsdag-fredag kl. 12.00 - 14.30</a:t>
            </a:r>
          </a:p>
          <a:p>
            <a:pPr>
              <a:buNone/>
            </a:pPr>
            <a:endParaRPr lang="da-DK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E-mail: </a:t>
            </a:r>
            <a:r>
              <a:rPr lang="da-DK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genhusning@kab-bolig.dk</a:t>
            </a:r>
            <a:r>
              <a:rPr lang="da-DK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EA5826A3-3A46-DD9B-21E1-FF726515FEAC}"/>
              </a:ext>
            </a:extLst>
          </p:cNvPr>
          <p:cNvGrpSpPr/>
          <p:nvPr/>
        </p:nvGrpSpPr>
        <p:grpSpPr>
          <a:xfrm>
            <a:off x="9639300" y="240333"/>
            <a:ext cx="2385946" cy="674067"/>
            <a:chOff x="9325166" y="308090"/>
            <a:chExt cx="2704647" cy="685805"/>
          </a:xfrm>
        </p:grpSpPr>
        <p:pic>
          <p:nvPicPr>
            <p:cNvPr id="5" name="Billede 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3AE32748-917C-F97C-6513-DAF86257B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2DB092F8-A5CA-27B6-DC24-548EB8D53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9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CB72DC-C06F-4278-6F6C-2D83D583B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vindue, skitse, hus&#10;&#10;AI-genereret indhold kan være ukorrekt.">
            <a:extLst>
              <a:ext uri="{FF2B5EF4-FFF2-40B4-BE49-F238E27FC236}">
                <a16:creationId xmlns:a16="http://schemas.microsoft.com/office/drawing/2014/main" id="{B19DB35F-532B-05AD-5D40-19415738A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64" y="129208"/>
            <a:ext cx="6546618" cy="685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F36B187-E5B5-F3A9-6532-1AA58774717B}"/>
              </a:ext>
            </a:extLst>
          </p:cNvPr>
          <p:cNvSpPr txBox="1"/>
          <p:nvPr/>
        </p:nvSpPr>
        <p:spPr>
          <a:xfrm>
            <a:off x="566119" y="3213530"/>
            <a:ext cx="3748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Udskiftning af fuger i murværk</a:t>
            </a:r>
            <a:endParaRPr lang="da-DK" sz="20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25A4E94-07E4-5033-0C2D-6E1BC7574898}"/>
              </a:ext>
            </a:extLst>
          </p:cNvPr>
          <p:cNvSpPr txBox="1"/>
          <p:nvPr/>
        </p:nvSpPr>
        <p:spPr>
          <a:xfrm>
            <a:off x="10017221" y="2742325"/>
            <a:ext cx="19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Nye sålbænke</a:t>
            </a:r>
            <a:endParaRPr lang="da-DK" sz="2000" dirty="0"/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88F75CBF-63EF-38B2-B147-3A4DA32DFCC5}"/>
              </a:ext>
            </a:extLst>
          </p:cNvPr>
          <p:cNvCxnSpPr>
            <a:cxnSpLocks/>
          </p:cNvCxnSpPr>
          <p:nvPr/>
        </p:nvCxnSpPr>
        <p:spPr>
          <a:xfrm>
            <a:off x="4097364" y="3419702"/>
            <a:ext cx="661705" cy="110876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BBC7FD00-924F-5662-7B71-CF6E1DF6ACE2}"/>
              </a:ext>
            </a:extLst>
          </p:cNvPr>
          <p:cNvCxnSpPr>
            <a:cxnSpLocks/>
          </p:cNvCxnSpPr>
          <p:nvPr/>
        </p:nvCxnSpPr>
        <p:spPr>
          <a:xfrm flipH="1">
            <a:off x="9700550" y="2933616"/>
            <a:ext cx="358213" cy="74334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33ABD57C-243D-33B4-26EA-41236B27627F}"/>
              </a:ext>
            </a:extLst>
          </p:cNvPr>
          <p:cNvSpPr txBox="1"/>
          <p:nvPr/>
        </p:nvSpPr>
        <p:spPr>
          <a:xfrm>
            <a:off x="619386" y="1052069"/>
            <a:ext cx="4054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af gavle med nye bindere og </a:t>
            </a:r>
            <a:r>
              <a:rPr lang="da-DK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ommuring</a:t>
            </a:r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af gavle med buler.</a:t>
            </a:r>
          </a:p>
          <a:p>
            <a:endParaRPr lang="da-DK" sz="2400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18DF7589-8AFD-CCAB-482B-9E0C4E230D96}"/>
              </a:ext>
            </a:extLst>
          </p:cNvPr>
          <p:cNvCxnSpPr>
            <a:cxnSpLocks/>
          </p:cNvCxnSpPr>
          <p:nvPr/>
        </p:nvCxnSpPr>
        <p:spPr>
          <a:xfrm>
            <a:off x="9556694" y="3768866"/>
            <a:ext cx="5745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lede 7" descr="Et billede, der indeholder Kompositmateriale, bygning, rust, beton&#10;&#10;AI-genereret indhold kan være ukorrekt.">
            <a:extLst>
              <a:ext uri="{FF2B5EF4-FFF2-40B4-BE49-F238E27FC236}">
                <a16:creationId xmlns:a16="http://schemas.microsoft.com/office/drawing/2014/main" id="{13234A8F-835F-05F4-BCCD-AA46912C6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8"/>
          <a:stretch>
            <a:fillRect/>
          </a:stretch>
        </p:blipFill>
        <p:spPr>
          <a:xfrm>
            <a:off x="10027220" y="3152263"/>
            <a:ext cx="1807077" cy="115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 descr="Et billede, der indeholder bygning, murværk, bygningsmateriale, mur&#10;&#10;AI-genereret indhold kan være ukorrekt.">
            <a:extLst>
              <a:ext uri="{FF2B5EF4-FFF2-40B4-BE49-F238E27FC236}">
                <a16:creationId xmlns:a16="http://schemas.microsoft.com/office/drawing/2014/main" id="{C6067D9E-9404-CFD8-CDE7-4D09F8CF4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72" y="3761483"/>
            <a:ext cx="2746437" cy="238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uppe 16">
            <a:extLst>
              <a:ext uri="{FF2B5EF4-FFF2-40B4-BE49-F238E27FC236}">
                <a16:creationId xmlns:a16="http://schemas.microsoft.com/office/drawing/2014/main" id="{EFF1CAC0-9C68-1CA2-2C7A-42FCFE08716B}"/>
              </a:ext>
            </a:extLst>
          </p:cNvPr>
          <p:cNvGrpSpPr/>
          <p:nvPr/>
        </p:nvGrpSpPr>
        <p:grpSpPr>
          <a:xfrm>
            <a:off x="9556693" y="240333"/>
            <a:ext cx="2468553" cy="707885"/>
            <a:chOff x="9325166" y="308090"/>
            <a:chExt cx="2704647" cy="685805"/>
          </a:xfrm>
        </p:grpSpPr>
        <p:pic>
          <p:nvPicPr>
            <p:cNvPr id="18" name="Billede 17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3FC1C6F6-EF2C-8716-ED9A-0AE2E0B9E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8601569F-8EC6-C77D-6C23-7BED94E51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41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C895F1-8190-66B4-A0F0-B7DCA5F3A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vindue, skitse, hus&#10;&#10;AI-genereret indhold kan være ukorrekt.">
            <a:extLst>
              <a:ext uri="{FF2B5EF4-FFF2-40B4-BE49-F238E27FC236}">
                <a16:creationId xmlns:a16="http://schemas.microsoft.com/office/drawing/2014/main" id="{454EF954-4236-DE2F-4984-7C2B15576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64" y="129208"/>
            <a:ext cx="6546618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82114C6-3E60-C85F-532F-C4AA42B0A3CA}"/>
              </a:ext>
            </a:extLst>
          </p:cNvPr>
          <p:cNvSpPr txBox="1"/>
          <p:nvPr/>
        </p:nvSpPr>
        <p:spPr>
          <a:xfrm>
            <a:off x="9589064" y="1139323"/>
            <a:ext cx="1079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Nyt tag</a:t>
            </a:r>
            <a:endParaRPr lang="da-DK" sz="20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B33EC41-C45D-9E02-6D32-9CAA153681E5}"/>
              </a:ext>
            </a:extLst>
          </p:cNvPr>
          <p:cNvSpPr txBox="1"/>
          <p:nvPr/>
        </p:nvSpPr>
        <p:spPr>
          <a:xfrm>
            <a:off x="2550947" y="99849"/>
            <a:ext cx="43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Renovering af udvendige skorstene</a:t>
            </a:r>
            <a:endParaRPr lang="da-DK" sz="2000" dirty="0"/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723577AD-0B9C-3D6E-B051-3139446919C5}"/>
              </a:ext>
            </a:extLst>
          </p:cNvPr>
          <p:cNvCxnSpPr>
            <a:cxnSpLocks/>
          </p:cNvCxnSpPr>
          <p:nvPr/>
        </p:nvCxnSpPr>
        <p:spPr>
          <a:xfrm>
            <a:off x="6579654" y="337803"/>
            <a:ext cx="442385" cy="107112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915FA06E-B04C-3891-5420-57CB447FF1B5}"/>
              </a:ext>
            </a:extLst>
          </p:cNvPr>
          <p:cNvCxnSpPr>
            <a:cxnSpLocks/>
          </p:cNvCxnSpPr>
          <p:nvPr/>
        </p:nvCxnSpPr>
        <p:spPr>
          <a:xfrm flipH="1">
            <a:off x="8810601" y="1341386"/>
            <a:ext cx="754361" cy="151462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D2D5C0AE-FC43-5626-718B-BB2813552EF7}"/>
              </a:ext>
            </a:extLst>
          </p:cNvPr>
          <p:cNvSpPr txBox="1"/>
          <p:nvPr/>
        </p:nvSpPr>
        <p:spPr>
          <a:xfrm>
            <a:off x="3248048" y="628404"/>
            <a:ext cx="2655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Nedrivning af indvendige skorstene</a:t>
            </a:r>
            <a:endParaRPr lang="da-DK" sz="2400" dirty="0"/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4C1B7DED-27F9-DFEA-908B-15FFF54D9D9E}"/>
              </a:ext>
            </a:extLst>
          </p:cNvPr>
          <p:cNvCxnSpPr>
            <a:cxnSpLocks/>
          </p:cNvCxnSpPr>
          <p:nvPr/>
        </p:nvCxnSpPr>
        <p:spPr>
          <a:xfrm>
            <a:off x="5842450" y="974757"/>
            <a:ext cx="1361282" cy="283183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F22425C6-593C-7F4D-43CC-C361806380DD}"/>
              </a:ext>
            </a:extLst>
          </p:cNvPr>
          <p:cNvCxnSpPr>
            <a:cxnSpLocks/>
          </p:cNvCxnSpPr>
          <p:nvPr/>
        </p:nvCxnSpPr>
        <p:spPr>
          <a:xfrm>
            <a:off x="9556694" y="3768866"/>
            <a:ext cx="5745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Billede 3" descr="Et billede, der indeholder udendørs, vindue, sky, bygning&#10;&#10;AI-genereret indhold kan være ukorrekt.">
            <a:extLst>
              <a:ext uri="{FF2B5EF4-FFF2-40B4-BE49-F238E27FC236}">
                <a16:creationId xmlns:a16="http://schemas.microsoft.com/office/drawing/2014/main" id="{03AA651C-73DF-CD5C-B975-4D3D14285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t="4478" r="31029"/>
          <a:stretch>
            <a:fillRect/>
          </a:stretch>
        </p:blipFill>
        <p:spPr>
          <a:xfrm rot="5400000">
            <a:off x="894721" y="1040653"/>
            <a:ext cx="2614520" cy="379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4F96A3AA-836E-8903-14A4-71DF632BE981}"/>
              </a:ext>
            </a:extLst>
          </p:cNvPr>
          <p:cNvGrpSpPr/>
          <p:nvPr/>
        </p:nvGrpSpPr>
        <p:grpSpPr>
          <a:xfrm>
            <a:off x="9556693" y="240333"/>
            <a:ext cx="2468553" cy="707885"/>
            <a:chOff x="9325166" y="308090"/>
            <a:chExt cx="2704647" cy="685805"/>
          </a:xfrm>
        </p:grpSpPr>
        <p:pic>
          <p:nvPicPr>
            <p:cNvPr id="17" name="Billede 16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2109E4A3-E661-04A7-34A7-394BB3DB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C5C76674-0B00-A237-7A27-B62896D28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620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9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05D76-D56F-FC35-1FE8-B4B87D538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vindue, skitse, hus&#10;&#10;AI-genereret indhold kan være ukorrekt.">
            <a:extLst>
              <a:ext uri="{FF2B5EF4-FFF2-40B4-BE49-F238E27FC236}">
                <a16:creationId xmlns:a16="http://schemas.microsoft.com/office/drawing/2014/main" id="{B7BFF2A1-8118-D1DA-97CC-68312964E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64" y="129208"/>
            <a:ext cx="6546618" cy="685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141E374-DC5F-AF44-8529-FD37BBBBDA24}"/>
              </a:ext>
            </a:extLst>
          </p:cNvPr>
          <p:cNvSpPr txBox="1"/>
          <p:nvPr/>
        </p:nvSpPr>
        <p:spPr>
          <a:xfrm>
            <a:off x="8863262" y="1105670"/>
            <a:ext cx="3318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Etablering af balanceret ventilationsanlæg i loftrum</a:t>
            </a:r>
            <a:endParaRPr lang="da-DK" sz="2400" dirty="0"/>
          </a:p>
        </p:txBody>
      </p:sp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AFAA142F-05DC-284E-59DC-061F323E5BAC}"/>
              </a:ext>
            </a:extLst>
          </p:cNvPr>
          <p:cNvCxnSpPr>
            <a:cxnSpLocks/>
          </p:cNvCxnSpPr>
          <p:nvPr/>
        </p:nvCxnSpPr>
        <p:spPr>
          <a:xfrm flipH="1">
            <a:off x="7782912" y="1459613"/>
            <a:ext cx="1080350" cy="266266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DB7602BA-C095-655B-A554-A863C6866ADA}"/>
              </a:ext>
            </a:extLst>
          </p:cNvPr>
          <p:cNvCxnSpPr>
            <a:cxnSpLocks/>
          </p:cNvCxnSpPr>
          <p:nvPr/>
        </p:nvCxnSpPr>
        <p:spPr>
          <a:xfrm flipH="1">
            <a:off x="8432800" y="2592071"/>
            <a:ext cx="1698429" cy="1280018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241AE51E-33F9-FB0F-2B7D-905E1D3A11A3}"/>
              </a:ext>
            </a:extLst>
          </p:cNvPr>
          <p:cNvCxnSpPr>
            <a:cxnSpLocks/>
          </p:cNvCxnSpPr>
          <p:nvPr/>
        </p:nvCxnSpPr>
        <p:spPr>
          <a:xfrm>
            <a:off x="9556694" y="3768866"/>
            <a:ext cx="57453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C5392010-26E2-D019-90D6-524CCAF0EECA}"/>
              </a:ext>
            </a:extLst>
          </p:cNvPr>
          <p:cNvSpPr txBox="1"/>
          <p:nvPr/>
        </p:nvSpPr>
        <p:spPr>
          <a:xfrm>
            <a:off x="268949" y="3405930"/>
            <a:ext cx="43740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Baggrund: Dårligt indeklima og skimmelsvamp.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Ventilationsaggregat placeres på loftet.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Ventilationskanaler føres til stueetagen og 1. sal skjult i en skakt.</a:t>
            </a:r>
          </a:p>
          <a:p>
            <a:endParaRPr lang="da-DK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Vandrette føringer skjules i rørkasser.</a:t>
            </a:r>
            <a:endParaRPr lang="da-DK" sz="2000" dirty="0"/>
          </a:p>
        </p:txBody>
      </p:sp>
      <p:pic>
        <p:nvPicPr>
          <p:cNvPr id="9" name="Billede 8" descr="Et billede, der indeholder mur, apparat, design, indendørs&#10;&#10;AI-genereret indhold kan være ukorrekt.">
            <a:extLst>
              <a:ext uri="{FF2B5EF4-FFF2-40B4-BE49-F238E27FC236}">
                <a16:creationId xmlns:a16="http://schemas.microsoft.com/office/drawing/2014/main" id="{AD6C10ED-4D8B-D8F5-5EF5-645EE724F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072" y="2755896"/>
            <a:ext cx="1665049" cy="99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55E63F0-6A93-D603-FF29-6CC291C51588}"/>
              </a:ext>
            </a:extLst>
          </p:cNvPr>
          <p:cNvSpPr txBox="1"/>
          <p:nvPr/>
        </p:nvSpPr>
        <p:spPr>
          <a:xfrm>
            <a:off x="10263270" y="2348968"/>
            <a:ext cx="163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 emhætte</a:t>
            </a:r>
            <a:endParaRPr lang="da-DK" sz="2400" dirty="0"/>
          </a:p>
        </p:txBody>
      </p:sp>
      <p:pic>
        <p:nvPicPr>
          <p:cNvPr id="14" name="Billede 13" descr="Et billede, der indeholder bygning, indendørs, Bjælke, tømmer&#10;&#10;AI-genereret indhold kan være ukorrekt.">
            <a:extLst>
              <a:ext uri="{FF2B5EF4-FFF2-40B4-BE49-F238E27FC236}">
                <a16:creationId xmlns:a16="http://schemas.microsoft.com/office/drawing/2014/main" id="{CB27DD34-E52F-EFE8-0830-027C41FF5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48" y="308167"/>
            <a:ext cx="2401556" cy="281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B7BC3D73-8CDE-F8CF-6C21-92929FCCB9BF}"/>
              </a:ext>
            </a:extLst>
          </p:cNvPr>
          <p:cNvSpPr txBox="1"/>
          <p:nvPr/>
        </p:nvSpPr>
        <p:spPr>
          <a:xfrm>
            <a:off x="10354161" y="4449564"/>
            <a:ext cx="163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Udsugnings-</a:t>
            </a:r>
          </a:p>
          <a:p>
            <a:r>
              <a:rPr lang="da-DK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ventilator</a:t>
            </a:r>
            <a:endParaRPr lang="da-DK" sz="2400" dirty="0"/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E750546E-0545-D6FE-FFC3-04E1DA1A8DB7}"/>
              </a:ext>
            </a:extLst>
          </p:cNvPr>
          <p:cNvCxnSpPr>
            <a:cxnSpLocks/>
          </p:cNvCxnSpPr>
          <p:nvPr/>
        </p:nvCxnSpPr>
        <p:spPr>
          <a:xfrm flipH="1">
            <a:off x="9381167" y="4642147"/>
            <a:ext cx="972994" cy="652035"/>
          </a:xfrm>
          <a:prstGeom prst="straightConnector1">
            <a:avLst/>
          </a:prstGeom>
          <a:ln w="38100">
            <a:solidFill>
              <a:srgbClr val="2346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Billede 16" descr="Et billede, der indeholder apparat/anordning, blæser/ventilator, Mekanisk blæser, Husholdningsapparater&#10;&#10;AI-genereret indhold kan være ukorrekt.">
            <a:extLst>
              <a:ext uri="{FF2B5EF4-FFF2-40B4-BE49-F238E27FC236}">
                <a16:creationId xmlns:a16="http://schemas.microsoft.com/office/drawing/2014/main" id="{F6A29963-BC11-2686-05DE-73151A623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123" y="5183056"/>
            <a:ext cx="1112945" cy="898105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BA6252AA-05BC-A1FD-4CA3-6C6DDE9B90BD}"/>
              </a:ext>
            </a:extLst>
          </p:cNvPr>
          <p:cNvGrpSpPr/>
          <p:nvPr/>
        </p:nvGrpSpPr>
        <p:grpSpPr>
          <a:xfrm>
            <a:off x="9556693" y="240333"/>
            <a:ext cx="2468553" cy="707885"/>
            <a:chOff x="9325166" y="308090"/>
            <a:chExt cx="2704647" cy="685805"/>
          </a:xfrm>
        </p:grpSpPr>
        <p:pic>
          <p:nvPicPr>
            <p:cNvPr id="15" name="Billede 14" descr="Et billede, der indeholder Grafik, mørke, sort, Font/skrifttype&#10;&#10;AI-genereret indhold kan være ukorrekt.">
              <a:extLst>
                <a:ext uri="{FF2B5EF4-FFF2-40B4-BE49-F238E27FC236}">
                  <a16:creationId xmlns:a16="http://schemas.microsoft.com/office/drawing/2014/main" id="{F6CE1304-1FFB-6EC3-E806-0783B9674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r="23412"/>
            <a:stretch>
              <a:fillRect/>
            </a:stretch>
          </p:blipFill>
          <p:spPr>
            <a:xfrm>
              <a:off x="9325166" y="324235"/>
              <a:ext cx="2704647" cy="669660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844289C1-B0C6-160F-68C7-362C8389A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2" t="22002" r="9268" b="23486"/>
            <a:stretch/>
          </p:blipFill>
          <p:spPr bwMode="auto">
            <a:xfrm>
              <a:off x="9325167" y="308090"/>
              <a:ext cx="1137122" cy="29762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62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ou\AppData\Local\SkabelonDesign\AddIns\CacheImage\API\Skyfish\18045475_1600px.jpg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2597</Words>
  <Application>Microsoft Office PowerPoint</Application>
  <PresentationFormat>Widescreen</PresentationFormat>
  <Paragraphs>480</Paragraphs>
  <Slides>61</Slides>
  <Notes>61</Notes>
  <HiddenSlides>22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61</vt:i4>
      </vt:variant>
    </vt:vector>
  </HeadingPairs>
  <TitlesOfParts>
    <vt:vector size="68" baseType="lpstr">
      <vt:lpstr>Aptos</vt:lpstr>
      <vt:lpstr>Aptos Display</vt:lpstr>
      <vt:lpstr>Arial</vt:lpstr>
      <vt:lpstr>Bebas Neue</vt:lpstr>
      <vt:lpstr>Lato</vt:lpstr>
      <vt:lpstr>Palatino Linotype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Humlevænget </vt:lpstr>
      <vt:lpstr>Hvem skal genhuses?</vt:lpstr>
      <vt:lpstr>Genhusningsprocessen</vt:lpstr>
      <vt:lpstr>Har du brug for en personlig samtale?</vt:lpstr>
      <vt:lpstr>PowerPoint-præsentation</vt:lpstr>
      <vt:lpstr>Midlertidig genhusning - hvor? </vt:lpstr>
      <vt:lpstr>PowerPoint-præsentation</vt:lpstr>
      <vt:lpstr>PowerPoint-præsentation</vt:lpstr>
      <vt:lpstr>PowerPoint-præsentation</vt:lpstr>
      <vt:lpstr>PowerPoint-præsentation</vt:lpstr>
      <vt:lpstr>Permanent Genhusning - boligtilbud</vt:lpstr>
      <vt:lpstr>PowerPoint-præsentation</vt:lpstr>
      <vt:lpstr>PowerPoint-præsentation</vt:lpstr>
      <vt:lpstr>Flytning </vt:lpstr>
      <vt:lpstr>Kontaktoplysninger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Henrik Kristensen</dc:creator>
  <cp:lastModifiedBy>Hilda Hashemi</cp:lastModifiedBy>
  <cp:revision>136</cp:revision>
  <cp:lastPrinted>2026-02-12T10:08:08Z</cp:lastPrinted>
  <dcterms:created xsi:type="dcterms:W3CDTF">2026-02-12T08:12:54Z</dcterms:created>
  <dcterms:modified xsi:type="dcterms:W3CDTF">2026-03-20T10:30:15Z</dcterms:modified>
</cp:coreProperties>
</file>